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24" r:id="rId3"/>
    <p:sldId id="340" r:id="rId4"/>
    <p:sldId id="434" r:id="rId5"/>
    <p:sldId id="431" r:id="rId6"/>
    <p:sldId id="432" r:id="rId7"/>
    <p:sldId id="433" r:id="rId8"/>
    <p:sldId id="435" r:id="rId9"/>
    <p:sldId id="782" r:id="rId10"/>
    <p:sldId id="787" r:id="rId11"/>
    <p:sldId id="784" r:id="rId12"/>
    <p:sldId id="790" r:id="rId13"/>
    <p:sldId id="785" r:id="rId14"/>
    <p:sldId id="786" r:id="rId15"/>
    <p:sldId id="783" r:id="rId16"/>
    <p:sldId id="791" r:id="rId17"/>
    <p:sldId id="339" r:id="rId18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AC9A49-CDAC-7846-9FC1-52D85B531B02}">
          <p14:sldIdLst>
            <p14:sldId id="324"/>
            <p14:sldId id="340"/>
            <p14:sldId id="434"/>
            <p14:sldId id="431"/>
            <p14:sldId id="432"/>
            <p14:sldId id="433"/>
            <p14:sldId id="435"/>
            <p14:sldId id="782"/>
            <p14:sldId id="787"/>
            <p14:sldId id="784"/>
            <p14:sldId id="790"/>
            <p14:sldId id="785"/>
            <p14:sldId id="786"/>
            <p14:sldId id="783"/>
            <p14:sldId id="791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29" userDrawn="1">
          <p15:clr>
            <a:srgbClr val="A4A3A4"/>
          </p15:clr>
        </p15:guide>
        <p15:guide id="2" pos="29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EE9"/>
    <a:srgbClr val="0432FF"/>
    <a:srgbClr val="E9F8EB"/>
    <a:srgbClr val="00FA00"/>
    <a:srgbClr val="FFFFFF"/>
    <a:srgbClr val="FF9900"/>
    <a:srgbClr val="323296"/>
    <a:srgbClr val="CC3300"/>
    <a:srgbClr val="DDDDDD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 autoAdjust="0"/>
    <p:restoredTop sz="96301" autoAdjust="0"/>
  </p:normalViewPr>
  <p:slideViewPr>
    <p:cSldViewPr showGuides="1">
      <p:cViewPr varScale="1">
        <p:scale>
          <a:sx n="122" d="100"/>
          <a:sy n="122" d="100"/>
        </p:scale>
        <p:origin x="1744" y="200"/>
      </p:cViewPr>
      <p:guideLst>
        <p:guide orient="horz" pos="2129"/>
        <p:guide pos="290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128" y="-96"/>
      </p:cViewPr>
      <p:guideLst>
        <p:guide orient="horz" pos="2838"/>
        <p:guide pos="217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005A0F-EF1B-AE47-AD33-ADBF63A10011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38595D9-B447-BC4F-8472-EAF3B8A87B10}">
      <dgm:prSet phldrT="[文本]"/>
      <dgm:spPr/>
      <dgm:t>
        <a:bodyPr/>
        <a:lstStyle/>
        <a:p>
          <a:r>
            <a:rPr lang="zh-CN" altLang="en-US" dirty="0">
              <a:solidFill>
                <a:srgbClr val="0432FF"/>
              </a:solidFill>
            </a:rPr>
            <a:t>用户信息</a:t>
          </a:r>
          <a:r>
            <a:rPr lang="en-US" altLang="zh-CN" dirty="0">
              <a:solidFill>
                <a:srgbClr val="0432FF"/>
              </a:solidFill>
            </a:rPr>
            <a:t> User</a:t>
          </a:r>
          <a:br>
            <a:rPr lang="en-US" altLang="zh-CN" dirty="0">
              <a:solidFill>
                <a:srgbClr val="0432FF"/>
              </a:solidFill>
            </a:rPr>
          </a:br>
          <a:r>
            <a:rPr lang="zh-CN" altLang="en-US" dirty="0">
              <a:solidFill>
                <a:srgbClr val="0432FF"/>
              </a:solidFill>
            </a:rPr>
            <a:t>主诉</a:t>
          </a:r>
          <a:r>
            <a:rPr lang="en-US" altLang="zh-CN" dirty="0">
              <a:solidFill>
                <a:srgbClr val="0432FF"/>
              </a:solidFill>
            </a:rPr>
            <a:t>Inquiry </a:t>
          </a:r>
          <a:endParaRPr lang="zh-CN" altLang="en-US" dirty="0">
            <a:solidFill>
              <a:srgbClr val="0432FF"/>
            </a:solidFill>
          </a:endParaRPr>
        </a:p>
      </dgm:t>
    </dgm:pt>
    <dgm:pt modelId="{F3881EAE-35DB-6540-96F0-D16AAE37C4F4}" cxnId="{9F8CE3CB-E8E3-124F-AE0F-708BEA52EA95}" type="parTrans">
      <dgm:prSet/>
      <dgm:spPr/>
      <dgm:t>
        <a:bodyPr/>
        <a:lstStyle/>
        <a:p>
          <a:endParaRPr lang="zh-CN" altLang="en-US"/>
        </a:p>
      </dgm:t>
    </dgm:pt>
    <dgm:pt modelId="{EEA22D43-509B-1C4B-87E5-5BA557AB2CF8}" cxnId="{9F8CE3CB-E8E3-124F-AE0F-708BEA52EA95}" type="sibTrans">
      <dgm:prSet/>
      <dgm:spPr/>
      <dgm:t>
        <a:bodyPr/>
        <a:lstStyle/>
        <a:p>
          <a:endParaRPr lang="zh-CN" altLang="en-US"/>
        </a:p>
      </dgm:t>
    </dgm:pt>
    <dgm:pt modelId="{D02F215A-F20B-0248-957F-5EBEDFDE5DDD}">
      <dgm:prSet phldrT="[文本]"/>
      <dgm:spPr>
        <a:solidFill>
          <a:schemeClr val="accent6">
            <a:lumMod val="75000"/>
          </a:schemeClr>
        </a:solidFill>
        <a:ln w="44450">
          <a:solidFill>
            <a:srgbClr val="FF0000"/>
          </a:solidFill>
        </a:ln>
      </dgm:spPr>
      <dgm:t>
        <a:bodyPr/>
        <a:lstStyle/>
        <a:p>
          <a:r>
            <a:rPr lang="zh-CN" altLang="en-US" b="1" dirty="0"/>
            <a:t>智能分诊</a:t>
          </a:r>
          <a:r>
            <a:rPr lang="en-US" altLang="zh-CN" b="1" dirty="0"/>
            <a:t> </a:t>
          </a:r>
        </a:p>
        <a:p>
          <a:r>
            <a:rPr lang="en-US" altLang="zh-CN" b="1" dirty="0"/>
            <a:t>Clinic Triage </a:t>
          </a:r>
          <a:endParaRPr lang="zh-CN" altLang="en-US" b="1" dirty="0"/>
        </a:p>
      </dgm:t>
    </dgm:pt>
    <dgm:pt modelId="{D0CC1D9D-81DB-084B-AAE4-4A89A448F25C}" cxnId="{D389576E-2A9D-734C-95C9-5D044DCF4746}" type="parTrans">
      <dgm:prSet/>
      <dgm:spPr/>
      <dgm:t>
        <a:bodyPr/>
        <a:lstStyle/>
        <a:p>
          <a:endParaRPr lang="zh-CN" altLang="en-US"/>
        </a:p>
      </dgm:t>
    </dgm:pt>
    <dgm:pt modelId="{CF5FA91D-1647-6243-83B0-3624F915B880}" cxnId="{D389576E-2A9D-734C-95C9-5D044DCF4746}" type="sibTrans">
      <dgm:prSet/>
      <dgm:spPr/>
      <dgm:t>
        <a:bodyPr/>
        <a:lstStyle/>
        <a:p>
          <a:endParaRPr lang="zh-CN" altLang="en-US"/>
        </a:p>
      </dgm:t>
    </dgm:pt>
    <dgm:pt modelId="{6175E52E-7F58-8145-A91F-4FBBEF05360F}">
      <dgm:prSet phldrT="[文本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CN" altLang="en-US" dirty="0"/>
            <a:t>自动问询</a:t>
          </a:r>
          <a:r>
            <a:rPr lang="en-US" altLang="zh-CN" dirty="0"/>
            <a:t> Symptoms Collection</a:t>
          </a:r>
          <a:endParaRPr lang="zh-CN" altLang="en-US" dirty="0"/>
        </a:p>
      </dgm:t>
    </dgm:pt>
    <dgm:pt modelId="{FDBF8AAD-FA9E-7349-86F9-4E3C1BA393EB}" cxnId="{35660E79-0849-1640-AA7A-E5AEAD59F91C}" type="parTrans">
      <dgm:prSet/>
      <dgm:spPr/>
      <dgm:t>
        <a:bodyPr/>
        <a:lstStyle/>
        <a:p>
          <a:endParaRPr lang="zh-CN" altLang="en-US"/>
        </a:p>
      </dgm:t>
    </dgm:pt>
    <dgm:pt modelId="{92238258-DDEB-0B4D-B725-548E63D3C8FE}" cxnId="{35660E79-0849-1640-AA7A-E5AEAD59F91C}" type="sibTrans">
      <dgm:prSet/>
      <dgm:spPr/>
      <dgm:t>
        <a:bodyPr/>
        <a:lstStyle/>
        <a:p>
          <a:endParaRPr lang="zh-CN" altLang="en-US"/>
        </a:p>
      </dgm:t>
    </dgm:pt>
    <dgm:pt modelId="{4E725EE3-9CC6-3B46-AB74-A25D90B9FF7E}">
      <dgm:prSet phldrT="[文本]"/>
      <dgm:spPr>
        <a:solidFill>
          <a:schemeClr val="accent6">
            <a:lumMod val="75000"/>
          </a:schemeClr>
        </a:solidFill>
        <a:ln w="44450">
          <a:solidFill>
            <a:srgbClr val="FF0000"/>
          </a:solidFill>
        </a:ln>
      </dgm:spPr>
      <dgm:t>
        <a:bodyPr/>
        <a:lstStyle/>
        <a:p>
          <a:r>
            <a:rPr lang="zh-CN" altLang="en-US" b="1" dirty="0"/>
            <a:t>智能问答</a:t>
          </a:r>
          <a:r>
            <a:rPr lang="en-US" altLang="zh-CN" b="1" dirty="0"/>
            <a:t> Q/A </a:t>
          </a:r>
          <a:endParaRPr lang="zh-CN" altLang="en-US" b="1" dirty="0"/>
        </a:p>
      </dgm:t>
    </dgm:pt>
    <dgm:pt modelId="{D449576B-9D06-A147-BA07-B3362A58F8F4}" cxnId="{3E30634A-88A4-5640-B55D-67A1D63ED0DC}" type="parTrans">
      <dgm:prSet/>
      <dgm:spPr/>
      <dgm:t>
        <a:bodyPr/>
        <a:lstStyle/>
        <a:p>
          <a:endParaRPr lang="zh-CN" altLang="en-US"/>
        </a:p>
      </dgm:t>
    </dgm:pt>
    <dgm:pt modelId="{344969C5-DEC9-EB43-B4F6-DF02E77D695F}" cxnId="{3E30634A-88A4-5640-B55D-67A1D63ED0DC}" type="sibTrans">
      <dgm:prSet/>
      <dgm:spPr/>
      <dgm:t>
        <a:bodyPr/>
        <a:lstStyle/>
        <a:p>
          <a:endParaRPr lang="zh-CN" altLang="en-US"/>
        </a:p>
      </dgm:t>
    </dgm:pt>
    <dgm:pt modelId="{A07C124E-E91B-9546-85F7-7CF12510859C}">
      <dgm:prSet phldrT="[文本]"/>
      <dgm:spPr/>
      <dgm:t>
        <a:bodyPr/>
        <a:lstStyle/>
        <a:p>
          <a:r>
            <a:rPr lang="zh-CN" altLang="en-US" dirty="0">
              <a:solidFill>
                <a:srgbClr val="0432FF"/>
              </a:solidFill>
            </a:rPr>
            <a:t>人工问询</a:t>
          </a:r>
          <a:r>
            <a:rPr lang="en-US" altLang="zh-CN" dirty="0">
              <a:solidFill>
                <a:srgbClr val="0432FF"/>
              </a:solidFill>
            </a:rPr>
            <a:t> Manual Collection</a:t>
          </a:r>
          <a:br>
            <a:rPr lang="en-US" altLang="zh-CN" dirty="0">
              <a:solidFill>
                <a:srgbClr val="0432FF"/>
              </a:solidFill>
            </a:rPr>
          </a:br>
          <a:r>
            <a:rPr lang="zh-CN" altLang="en-US" dirty="0">
              <a:solidFill>
                <a:srgbClr val="0432FF"/>
              </a:solidFill>
            </a:rPr>
            <a:t>确诊</a:t>
          </a:r>
          <a:r>
            <a:rPr lang="en-US" altLang="zh-CN" dirty="0">
              <a:solidFill>
                <a:srgbClr val="0432FF"/>
              </a:solidFill>
            </a:rPr>
            <a:t> </a:t>
          </a:r>
          <a:r>
            <a:rPr lang="en-US" altLang="zh-CN" dirty="0" err="1">
              <a:solidFill>
                <a:srgbClr val="0432FF"/>
              </a:solidFill>
            </a:rPr>
            <a:t>Diagnoise</a:t>
          </a:r>
          <a:r>
            <a:rPr lang="en-US" altLang="zh-CN" dirty="0">
              <a:solidFill>
                <a:srgbClr val="0432FF"/>
              </a:solidFill>
            </a:rPr>
            <a:t> </a:t>
          </a:r>
          <a:endParaRPr lang="zh-CN" altLang="en-US" dirty="0">
            <a:solidFill>
              <a:srgbClr val="0432FF"/>
            </a:solidFill>
          </a:endParaRPr>
        </a:p>
      </dgm:t>
    </dgm:pt>
    <dgm:pt modelId="{B77A110A-00B9-3E46-BEE5-8D419516D677}" cxnId="{DD96EA28-3669-CC45-A49B-D56775AEE973}" type="parTrans">
      <dgm:prSet/>
      <dgm:spPr/>
      <dgm:t>
        <a:bodyPr/>
        <a:lstStyle/>
        <a:p>
          <a:endParaRPr lang="zh-CN" altLang="en-US"/>
        </a:p>
      </dgm:t>
    </dgm:pt>
    <dgm:pt modelId="{A04FE77D-820E-8F44-B033-DBEE438D886C}" cxnId="{DD96EA28-3669-CC45-A49B-D56775AEE973}" type="sibTrans">
      <dgm:prSet/>
      <dgm:spPr/>
      <dgm:t>
        <a:bodyPr/>
        <a:lstStyle/>
        <a:p>
          <a:endParaRPr lang="zh-CN" altLang="en-US"/>
        </a:p>
      </dgm:t>
    </dgm:pt>
    <dgm:pt modelId="{23E9D8AC-8EB4-F442-B82E-27723B5D01FC}" type="pres">
      <dgm:prSet presAssocID="{A0005A0F-EF1B-AE47-AD33-ADBF63A10011}" presName="outerComposite" presStyleCnt="0">
        <dgm:presLayoutVars>
          <dgm:chMax val="5"/>
          <dgm:dir/>
          <dgm:resizeHandles val="exact"/>
        </dgm:presLayoutVars>
      </dgm:prSet>
      <dgm:spPr/>
    </dgm:pt>
    <dgm:pt modelId="{63D689C1-72C6-9D41-AE78-93566A06B610}" type="pres">
      <dgm:prSet presAssocID="{A0005A0F-EF1B-AE47-AD33-ADBF63A10011}" presName="dummyMaxCanvas" presStyleCnt="0">
        <dgm:presLayoutVars/>
      </dgm:prSet>
      <dgm:spPr/>
    </dgm:pt>
    <dgm:pt modelId="{19E7B703-B3F7-3E42-BC52-CCADBE76A3FF}" type="pres">
      <dgm:prSet presAssocID="{A0005A0F-EF1B-AE47-AD33-ADBF63A10011}" presName="FiveNodes_1" presStyleLbl="node1" presStyleIdx="0" presStyleCnt="5">
        <dgm:presLayoutVars>
          <dgm:bulletEnabled val="1"/>
        </dgm:presLayoutVars>
      </dgm:prSet>
      <dgm:spPr/>
    </dgm:pt>
    <dgm:pt modelId="{B73C1940-B13E-6E46-BC6E-819973A0277F}" type="pres">
      <dgm:prSet presAssocID="{A0005A0F-EF1B-AE47-AD33-ADBF63A10011}" presName="FiveNodes_2" presStyleLbl="node1" presStyleIdx="1" presStyleCnt="5">
        <dgm:presLayoutVars>
          <dgm:bulletEnabled val="1"/>
        </dgm:presLayoutVars>
      </dgm:prSet>
      <dgm:spPr/>
    </dgm:pt>
    <dgm:pt modelId="{2BFFACFE-A8E4-6843-A27D-498905D6AA67}" type="pres">
      <dgm:prSet presAssocID="{A0005A0F-EF1B-AE47-AD33-ADBF63A10011}" presName="FiveNodes_3" presStyleLbl="node1" presStyleIdx="2" presStyleCnt="5">
        <dgm:presLayoutVars>
          <dgm:bulletEnabled val="1"/>
        </dgm:presLayoutVars>
      </dgm:prSet>
      <dgm:spPr/>
    </dgm:pt>
    <dgm:pt modelId="{03145DB6-090C-0347-A5AB-08F4DB8BC38B}" type="pres">
      <dgm:prSet presAssocID="{A0005A0F-EF1B-AE47-AD33-ADBF63A10011}" presName="FiveNodes_4" presStyleLbl="node1" presStyleIdx="3" presStyleCnt="5">
        <dgm:presLayoutVars>
          <dgm:bulletEnabled val="1"/>
        </dgm:presLayoutVars>
      </dgm:prSet>
      <dgm:spPr/>
    </dgm:pt>
    <dgm:pt modelId="{BAA46D91-D47C-1645-A722-02E81940A4E1}" type="pres">
      <dgm:prSet presAssocID="{A0005A0F-EF1B-AE47-AD33-ADBF63A10011}" presName="FiveNodes_5" presStyleLbl="node1" presStyleIdx="4" presStyleCnt="5">
        <dgm:presLayoutVars>
          <dgm:bulletEnabled val="1"/>
        </dgm:presLayoutVars>
      </dgm:prSet>
      <dgm:spPr/>
    </dgm:pt>
    <dgm:pt modelId="{A561148A-A6FF-BA4F-8860-613784CCD63D}" type="pres">
      <dgm:prSet presAssocID="{A0005A0F-EF1B-AE47-AD33-ADBF63A10011}" presName="FiveConn_1-2" presStyleLbl="fgAccFollowNode1" presStyleIdx="0" presStyleCnt="4">
        <dgm:presLayoutVars>
          <dgm:bulletEnabled val="1"/>
        </dgm:presLayoutVars>
      </dgm:prSet>
      <dgm:spPr/>
    </dgm:pt>
    <dgm:pt modelId="{C8EF0099-6A91-FA40-AC15-71E91DCCF630}" type="pres">
      <dgm:prSet presAssocID="{A0005A0F-EF1B-AE47-AD33-ADBF63A10011}" presName="FiveConn_2-3" presStyleLbl="fgAccFollowNode1" presStyleIdx="1" presStyleCnt="4">
        <dgm:presLayoutVars>
          <dgm:bulletEnabled val="1"/>
        </dgm:presLayoutVars>
      </dgm:prSet>
      <dgm:spPr/>
    </dgm:pt>
    <dgm:pt modelId="{CB863375-3243-3A43-8117-74EB9AE33C8B}" type="pres">
      <dgm:prSet presAssocID="{A0005A0F-EF1B-AE47-AD33-ADBF63A10011}" presName="FiveConn_3-4" presStyleLbl="fgAccFollowNode1" presStyleIdx="2" presStyleCnt="4">
        <dgm:presLayoutVars>
          <dgm:bulletEnabled val="1"/>
        </dgm:presLayoutVars>
      </dgm:prSet>
      <dgm:spPr/>
    </dgm:pt>
    <dgm:pt modelId="{77BB4EAF-0FA7-DF4B-9A75-648F3F94E88B}" type="pres">
      <dgm:prSet presAssocID="{A0005A0F-EF1B-AE47-AD33-ADBF63A10011}" presName="FiveConn_4-5" presStyleLbl="fgAccFollowNode1" presStyleIdx="3" presStyleCnt="4">
        <dgm:presLayoutVars>
          <dgm:bulletEnabled val="1"/>
        </dgm:presLayoutVars>
      </dgm:prSet>
      <dgm:spPr/>
    </dgm:pt>
    <dgm:pt modelId="{F5B28755-2174-5943-802E-11DA8DC9438F}" type="pres">
      <dgm:prSet presAssocID="{A0005A0F-EF1B-AE47-AD33-ADBF63A10011}" presName="FiveNodes_1_text" presStyleLbl="node1" presStyleIdx="4" presStyleCnt="5">
        <dgm:presLayoutVars>
          <dgm:bulletEnabled val="1"/>
        </dgm:presLayoutVars>
      </dgm:prSet>
      <dgm:spPr/>
    </dgm:pt>
    <dgm:pt modelId="{7833CBDB-B734-4543-91D8-DD73089E0C1A}" type="pres">
      <dgm:prSet presAssocID="{A0005A0F-EF1B-AE47-AD33-ADBF63A10011}" presName="FiveNodes_2_text" presStyleLbl="node1" presStyleIdx="4" presStyleCnt="5">
        <dgm:presLayoutVars>
          <dgm:bulletEnabled val="1"/>
        </dgm:presLayoutVars>
      </dgm:prSet>
      <dgm:spPr/>
    </dgm:pt>
    <dgm:pt modelId="{8E984B5E-485C-904A-86FB-CA8E30873B6B}" type="pres">
      <dgm:prSet presAssocID="{A0005A0F-EF1B-AE47-AD33-ADBF63A10011}" presName="FiveNodes_3_text" presStyleLbl="node1" presStyleIdx="4" presStyleCnt="5">
        <dgm:presLayoutVars>
          <dgm:bulletEnabled val="1"/>
        </dgm:presLayoutVars>
      </dgm:prSet>
      <dgm:spPr/>
    </dgm:pt>
    <dgm:pt modelId="{8F90F43C-C700-3044-AD7F-DBED572AA509}" type="pres">
      <dgm:prSet presAssocID="{A0005A0F-EF1B-AE47-AD33-ADBF63A10011}" presName="FiveNodes_4_text" presStyleLbl="node1" presStyleIdx="4" presStyleCnt="5">
        <dgm:presLayoutVars>
          <dgm:bulletEnabled val="1"/>
        </dgm:presLayoutVars>
      </dgm:prSet>
      <dgm:spPr/>
    </dgm:pt>
    <dgm:pt modelId="{D4B96BE7-A0C4-9E4B-9A67-8FF15F9E96AF}" type="pres">
      <dgm:prSet presAssocID="{A0005A0F-EF1B-AE47-AD33-ADBF63A1001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68F3D00D-06F6-DC4F-8262-E01EDF86B9FA}" type="presOf" srcId="{D02F215A-F20B-0248-957F-5EBEDFDE5DDD}" destId="{B73C1940-B13E-6E46-BC6E-819973A0277F}" srcOrd="0" destOrd="0" presId="urn:microsoft.com/office/officeart/2005/8/layout/vProcess5"/>
    <dgm:cxn modelId="{A1BD5E27-E104-E249-AD8E-4A158D858F64}" type="presOf" srcId="{A07C124E-E91B-9546-85F7-7CF12510859C}" destId="{03145DB6-090C-0347-A5AB-08F4DB8BC38B}" srcOrd="0" destOrd="0" presId="urn:microsoft.com/office/officeart/2005/8/layout/vProcess5"/>
    <dgm:cxn modelId="{DD96EA28-3669-CC45-A49B-D56775AEE973}" srcId="{A0005A0F-EF1B-AE47-AD33-ADBF63A10011}" destId="{A07C124E-E91B-9546-85F7-7CF12510859C}" srcOrd="3" destOrd="0" parTransId="{B77A110A-00B9-3E46-BEE5-8D419516D677}" sibTransId="{A04FE77D-820E-8F44-B033-DBEE438D886C}"/>
    <dgm:cxn modelId="{D16CB446-B1A7-BD47-8E26-422A8793A96F}" type="presOf" srcId="{CF5FA91D-1647-6243-83B0-3624F915B880}" destId="{C8EF0099-6A91-FA40-AC15-71E91DCCF630}" srcOrd="0" destOrd="0" presId="urn:microsoft.com/office/officeart/2005/8/layout/vProcess5"/>
    <dgm:cxn modelId="{3E30634A-88A4-5640-B55D-67A1D63ED0DC}" srcId="{A0005A0F-EF1B-AE47-AD33-ADBF63A10011}" destId="{4E725EE3-9CC6-3B46-AB74-A25D90B9FF7E}" srcOrd="4" destOrd="0" parTransId="{D449576B-9D06-A147-BA07-B3362A58F8F4}" sibTransId="{344969C5-DEC9-EB43-B4F6-DF02E77D695F}"/>
    <dgm:cxn modelId="{52E6B64B-3E17-9F49-A1ED-94B652A6D192}" type="presOf" srcId="{EEA22D43-509B-1C4B-87E5-5BA557AB2CF8}" destId="{A561148A-A6FF-BA4F-8860-613784CCD63D}" srcOrd="0" destOrd="0" presId="urn:microsoft.com/office/officeart/2005/8/layout/vProcess5"/>
    <dgm:cxn modelId="{4B06FC55-EA37-364D-B139-00EFA57531A8}" type="presOf" srcId="{6175E52E-7F58-8145-A91F-4FBBEF05360F}" destId="{2BFFACFE-A8E4-6843-A27D-498905D6AA67}" srcOrd="0" destOrd="0" presId="urn:microsoft.com/office/officeart/2005/8/layout/vProcess5"/>
    <dgm:cxn modelId="{4D0D4B64-5EC8-9E47-9872-ECFE459FA973}" type="presOf" srcId="{A0005A0F-EF1B-AE47-AD33-ADBF63A10011}" destId="{23E9D8AC-8EB4-F442-B82E-27723B5D01FC}" srcOrd="0" destOrd="0" presId="urn:microsoft.com/office/officeart/2005/8/layout/vProcess5"/>
    <dgm:cxn modelId="{C7F59969-6DBC-514A-90A1-744D166F32EB}" type="presOf" srcId="{4E725EE3-9CC6-3B46-AB74-A25D90B9FF7E}" destId="{D4B96BE7-A0C4-9E4B-9A67-8FF15F9E96AF}" srcOrd="1" destOrd="0" presId="urn:microsoft.com/office/officeart/2005/8/layout/vProcess5"/>
    <dgm:cxn modelId="{4C621C6B-8E8B-7E4B-B6A3-3ADF44FC6515}" type="presOf" srcId="{A07C124E-E91B-9546-85F7-7CF12510859C}" destId="{8F90F43C-C700-3044-AD7F-DBED572AA509}" srcOrd="1" destOrd="0" presId="urn:microsoft.com/office/officeart/2005/8/layout/vProcess5"/>
    <dgm:cxn modelId="{62DE256E-37CA-E947-81C6-CA63C6D8857F}" type="presOf" srcId="{338595D9-B447-BC4F-8472-EAF3B8A87B10}" destId="{F5B28755-2174-5943-802E-11DA8DC9438F}" srcOrd="1" destOrd="0" presId="urn:microsoft.com/office/officeart/2005/8/layout/vProcess5"/>
    <dgm:cxn modelId="{D389576E-2A9D-734C-95C9-5D044DCF4746}" srcId="{A0005A0F-EF1B-AE47-AD33-ADBF63A10011}" destId="{D02F215A-F20B-0248-957F-5EBEDFDE5DDD}" srcOrd="1" destOrd="0" parTransId="{D0CC1D9D-81DB-084B-AAE4-4A89A448F25C}" sibTransId="{CF5FA91D-1647-6243-83B0-3624F915B880}"/>
    <dgm:cxn modelId="{35660E79-0849-1640-AA7A-E5AEAD59F91C}" srcId="{A0005A0F-EF1B-AE47-AD33-ADBF63A10011}" destId="{6175E52E-7F58-8145-A91F-4FBBEF05360F}" srcOrd="2" destOrd="0" parTransId="{FDBF8AAD-FA9E-7349-86F9-4E3C1BA393EB}" sibTransId="{92238258-DDEB-0B4D-B725-548E63D3C8FE}"/>
    <dgm:cxn modelId="{5A91F082-9D18-2E44-AAA0-EB854220A372}" type="presOf" srcId="{4E725EE3-9CC6-3B46-AB74-A25D90B9FF7E}" destId="{BAA46D91-D47C-1645-A722-02E81940A4E1}" srcOrd="0" destOrd="0" presId="urn:microsoft.com/office/officeart/2005/8/layout/vProcess5"/>
    <dgm:cxn modelId="{9F8CE3CB-E8E3-124F-AE0F-708BEA52EA95}" srcId="{A0005A0F-EF1B-AE47-AD33-ADBF63A10011}" destId="{338595D9-B447-BC4F-8472-EAF3B8A87B10}" srcOrd="0" destOrd="0" parTransId="{F3881EAE-35DB-6540-96F0-D16AAE37C4F4}" sibTransId="{EEA22D43-509B-1C4B-87E5-5BA557AB2CF8}"/>
    <dgm:cxn modelId="{11462FD2-94BE-9A45-B509-7DF318766984}" type="presOf" srcId="{A04FE77D-820E-8F44-B033-DBEE438D886C}" destId="{77BB4EAF-0FA7-DF4B-9A75-648F3F94E88B}" srcOrd="0" destOrd="0" presId="urn:microsoft.com/office/officeart/2005/8/layout/vProcess5"/>
    <dgm:cxn modelId="{03EB85D7-4FA6-6F43-8A3D-C76B6DD9E114}" type="presOf" srcId="{338595D9-B447-BC4F-8472-EAF3B8A87B10}" destId="{19E7B703-B3F7-3E42-BC52-CCADBE76A3FF}" srcOrd="0" destOrd="0" presId="urn:microsoft.com/office/officeart/2005/8/layout/vProcess5"/>
    <dgm:cxn modelId="{03C9E3D7-920B-084C-A64C-FD8BC8009D67}" type="presOf" srcId="{D02F215A-F20B-0248-957F-5EBEDFDE5DDD}" destId="{7833CBDB-B734-4543-91D8-DD73089E0C1A}" srcOrd="1" destOrd="0" presId="urn:microsoft.com/office/officeart/2005/8/layout/vProcess5"/>
    <dgm:cxn modelId="{BDFEB2ED-1572-FE48-83C5-3F3CD223017D}" type="presOf" srcId="{6175E52E-7F58-8145-A91F-4FBBEF05360F}" destId="{8E984B5E-485C-904A-86FB-CA8E30873B6B}" srcOrd="1" destOrd="0" presId="urn:microsoft.com/office/officeart/2005/8/layout/vProcess5"/>
    <dgm:cxn modelId="{FDF9D2F4-AA56-B94B-A19D-A25D200708DC}" type="presOf" srcId="{92238258-DDEB-0B4D-B725-548E63D3C8FE}" destId="{CB863375-3243-3A43-8117-74EB9AE33C8B}" srcOrd="0" destOrd="0" presId="urn:microsoft.com/office/officeart/2005/8/layout/vProcess5"/>
    <dgm:cxn modelId="{8093F884-B894-944E-ABA9-B2C0AE66C1D4}" type="presParOf" srcId="{23E9D8AC-8EB4-F442-B82E-27723B5D01FC}" destId="{63D689C1-72C6-9D41-AE78-93566A06B610}" srcOrd="0" destOrd="0" presId="urn:microsoft.com/office/officeart/2005/8/layout/vProcess5"/>
    <dgm:cxn modelId="{985598C8-3E1A-9B40-A207-FE955D8B5019}" type="presParOf" srcId="{23E9D8AC-8EB4-F442-B82E-27723B5D01FC}" destId="{19E7B703-B3F7-3E42-BC52-CCADBE76A3FF}" srcOrd="1" destOrd="0" presId="urn:microsoft.com/office/officeart/2005/8/layout/vProcess5"/>
    <dgm:cxn modelId="{AD91E536-9F51-D645-80E7-960766DEADAA}" type="presParOf" srcId="{23E9D8AC-8EB4-F442-B82E-27723B5D01FC}" destId="{B73C1940-B13E-6E46-BC6E-819973A0277F}" srcOrd="2" destOrd="0" presId="urn:microsoft.com/office/officeart/2005/8/layout/vProcess5"/>
    <dgm:cxn modelId="{7F8FC0B7-B911-A84B-8DEE-1005BC75317C}" type="presParOf" srcId="{23E9D8AC-8EB4-F442-B82E-27723B5D01FC}" destId="{2BFFACFE-A8E4-6843-A27D-498905D6AA67}" srcOrd="3" destOrd="0" presId="urn:microsoft.com/office/officeart/2005/8/layout/vProcess5"/>
    <dgm:cxn modelId="{875B5C3E-E018-CA41-99F0-01250766620A}" type="presParOf" srcId="{23E9D8AC-8EB4-F442-B82E-27723B5D01FC}" destId="{03145DB6-090C-0347-A5AB-08F4DB8BC38B}" srcOrd="4" destOrd="0" presId="urn:microsoft.com/office/officeart/2005/8/layout/vProcess5"/>
    <dgm:cxn modelId="{60CFD964-6ECD-FC44-8517-5F8BE38C9108}" type="presParOf" srcId="{23E9D8AC-8EB4-F442-B82E-27723B5D01FC}" destId="{BAA46D91-D47C-1645-A722-02E81940A4E1}" srcOrd="5" destOrd="0" presId="urn:microsoft.com/office/officeart/2005/8/layout/vProcess5"/>
    <dgm:cxn modelId="{38C518A5-DEA3-D847-874D-0FF590BC707E}" type="presParOf" srcId="{23E9D8AC-8EB4-F442-B82E-27723B5D01FC}" destId="{A561148A-A6FF-BA4F-8860-613784CCD63D}" srcOrd="6" destOrd="0" presId="urn:microsoft.com/office/officeart/2005/8/layout/vProcess5"/>
    <dgm:cxn modelId="{B43F269F-21F8-0141-B83F-9B20EC29F318}" type="presParOf" srcId="{23E9D8AC-8EB4-F442-B82E-27723B5D01FC}" destId="{C8EF0099-6A91-FA40-AC15-71E91DCCF630}" srcOrd="7" destOrd="0" presId="urn:microsoft.com/office/officeart/2005/8/layout/vProcess5"/>
    <dgm:cxn modelId="{496BAC17-AAE1-F24E-B7A6-14D269316A6E}" type="presParOf" srcId="{23E9D8AC-8EB4-F442-B82E-27723B5D01FC}" destId="{CB863375-3243-3A43-8117-74EB9AE33C8B}" srcOrd="8" destOrd="0" presId="urn:microsoft.com/office/officeart/2005/8/layout/vProcess5"/>
    <dgm:cxn modelId="{7375992D-58F4-D146-BCD9-54FC3672F9B7}" type="presParOf" srcId="{23E9D8AC-8EB4-F442-B82E-27723B5D01FC}" destId="{77BB4EAF-0FA7-DF4B-9A75-648F3F94E88B}" srcOrd="9" destOrd="0" presId="urn:microsoft.com/office/officeart/2005/8/layout/vProcess5"/>
    <dgm:cxn modelId="{879FC50D-FC12-2741-8853-1F1A6E3AF3ED}" type="presParOf" srcId="{23E9D8AC-8EB4-F442-B82E-27723B5D01FC}" destId="{F5B28755-2174-5943-802E-11DA8DC9438F}" srcOrd="10" destOrd="0" presId="urn:microsoft.com/office/officeart/2005/8/layout/vProcess5"/>
    <dgm:cxn modelId="{4E896A78-65A3-3B41-865B-DF1C823B2185}" type="presParOf" srcId="{23E9D8AC-8EB4-F442-B82E-27723B5D01FC}" destId="{7833CBDB-B734-4543-91D8-DD73089E0C1A}" srcOrd="11" destOrd="0" presId="urn:microsoft.com/office/officeart/2005/8/layout/vProcess5"/>
    <dgm:cxn modelId="{9C190573-FE94-2C4C-B258-56414A6AE14F}" type="presParOf" srcId="{23E9D8AC-8EB4-F442-B82E-27723B5D01FC}" destId="{8E984B5E-485C-904A-86FB-CA8E30873B6B}" srcOrd="12" destOrd="0" presId="urn:microsoft.com/office/officeart/2005/8/layout/vProcess5"/>
    <dgm:cxn modelId="{EFCF8DE2-5DF2-9649-8449-4D8D04A5DDF3}" type="presParOf" srcId="{23E9D8AC-8EB4-F442-B82E-27723B5D01FC}" destId="{8F90F43C-C700-3044-AD7F-DBED572AA509}" srcOrd="13" destOrd="0" presId="urn:microsoft.com/office/officeart/2005/8/layout/vProcess5"/>
    <dgm:cxn modelId="{F7A50A47-D977-BF4A-B591-DB063CFACA84}" type="presParOf" srcId="{23E9D8AC-8EB4-F442-B82E-27723B5D01FC}" destId="{D4B96BE7-A0C4-9E4B-9A67-8FF15F9E96AF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3024336" cy="4968552"/>
        <a:chOff x="0" y="0"/>
        <a:chExt cx="3024336" cy="4968552"/>
      </a:xfrm>
    </dsp:grpSpPr>
    <dsp:sp modelId="{19E7B703-B3F7-3E42-BC52-CCADBE76A3FF}">
      <dsp:nvSpPr>
        <dsp:cNvPr id="3" name="圆角矩形 2"/>
        <dsp:cNvSpPr/>
      </dsp:nvSpPr>
      <dsp:spPr bwMode="white">
        <a:xfrm>
          <a:off x="0" y="0"/>
          <a:ext cx="2328739" cy="894339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53340" tIns="53340" rIns="53340" bIns="53340" anchor="ctr"/>
        <a:lstStyle>
          <a:lvl1pPr algn="l">
            <a:defRPr sz="14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rgbClr val="0432FF"/>
              </a:solidFill>
            </a:rPr>
            <a:t>用户信息</a:t>
          </a:r>
          <a:r>
            <a:rPr lang="en-US" altLang="zh-CN" dirty="0">
              <a:solidFill>
                <a:srgbClr val="0432FF"/>
              </a:solidFill>
            </a:rPr>
            <a:t> User</a:t>
          </a:r>
          <a:br>
            <a:rPr lang="en-US" altLang="zh-CN" dirty="0">
              <a:solidFill>
                <a:srgbClr val="0432FF"/>
              </a:solidFill>
            </a:rPr>
          </a:br>
          <a:r>
            <a:rPr lang="zh-CN" altLang="en-US" dirty="0">
              <a:solidFill>
                <a:srgbClr val="0432FF"/>
              </a:solidFill>
            </a:rPr>
            <a:t>主诉</a:t>
          </a:r>
          <a:r>
            <a:rPr lang="en-US" altLang="zh-CN" dirty="0">
              <a:solidFill>
                <a:srgbClr val="0432FF"/>
              </a:solidFill>
            </a:rPr>
            <a:t>Inquiry </a:t>
          </a:r>
          <a:endParaRPr lang="zh-CN" altLang="en-US" dirty="0">
            <a:solidFill>
              <a:srgbClr val="0432FF"/>
            </a:solidFill>
          </a:endParaRPr>
        </a:p>
      </dsp:txBody>
      <dsp:txXfrm>
        <a:off x="0" y="0"/>
        <a:ext cx="2328739" cy="894339"/>
      </dsp:txXfrm>
    </dsp:sp>
    <dsp:sp modelId="{B73C1940-B13E-6E46-BC6E-819973A0277F}">
      <dsp:nvSpPr>
        <dsp:cNvPr id="4" name="圆角矩形 3"/>
        <dsp:cNvSpPr/>
      </dsp:nvSpPr>
      <dsp:spPr bwMode="white">
        <a:xfrm>
          <a:off x="173899" y="1018553"/>
          <a:ext cx="2328739" cy="894339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44450">
          <a:solidFill>
            <a:srgbClr val="FF0000"/>
          </a:solidFill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53340" tIns="53340" rIns="53340" bIns="53340" anchor="ctr"/>
        <a:lstStyle>
          <a:lvl1pPr algn="l">
            <a:defRPr sz="14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/>
            <a:t>智能分诊</a:t>
          </a:r>
          <a:r>
            <a:rPr lang="en-US" altLang="zh-CN" b="1" dirty="0"/>
            <a:t> </a:t>
          </a:r>
          <a:endParaRPr lang="en-US" altLang="zh-CN" b="1" dirty="0"/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/>
            <a:t>Clinic Triage </a:t>
          </a:r>
          <a:endParaRPr lang="zh-CN" altLang="en-US" b="1" dirty="0"/>
        </a:p>
      </dsp:txBody>
      <dsp:txXfrm>
        <a:off x="173899" y="1018553"/>
        <a:ext cx="2328739" cy="894339"/>
      </dsp:txXfrm>
    </dsp:sp>
    <dsp:sp modelId="{2BFFACFE-A8E4-6843-A27D-498905D6AA67}">
      <dsp:nvSpPr>
        <dsp:cNvPr id="5" name="圆角矩形 4"/>
        <dsp:cNvSpPr/>
      </dsp:nvSpPr>
      <dsp:spPr bwMode="white">
        <a:xfrm>
          <a:off x="347799" y="2037106"/>
          <a:ext cx="2328739" cy="894339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53340" tIns="53340" rIns="53340" bIns="53340" anchor="ctr"/>
        <a:lstStyle>
          <a:lvl1pPr algn="l">
            <a:defRPr sz="14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自动问询</a:t>
          </a:r>
          <a:r>
            <a:rPr lang="en-US" altLang="zh-CN" dirty="0"/>
            <a:t> Symptoms Collection</a:t>
          </a:r>
          <a:endParaRPr lang="zh-CN" altLang="en-US" dirty="0"/>
        </a:p>
      </dsp:txBody>
      <dsp:txXfrm>
        <a:off x="347799" y="2037106"/>
        <a:ext cx="2328739" cy="894339"/>
      </dsp:txXfrm>
    </dsp:sp>
    <dsp:sp modelId="{03145DB6-090C-0347-A5AB-08F4DB8BC38B}">
      <dsp:nvSpPr>
        <dsp:cNvPr id="6" name="圆角矩形 5"/>
        <dsp:cNvSpPr/>
      </dsp:nvSpPr>
      <dsp:spPr bwMode="white">
        <a:xfrm>
          <a:off x="521698" y="3055659"/>
          <a:ext cx="2328739" cy="894339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53340" tIns="53340" rIns="53340" bIns="53340" anchor="ctr"/>
        <a:lstStyle>
          <a:lvl1pPr algn="l">
            <a:defRPr sz="14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rgbClr val="0432FF"/>
              </a:solidFill>
            </a:rPr>
            <a:t>人工问询</a:t>
          </a:r>
          <a:r>
            <a:rPr lang="en-US" altLang="zh-CN" dirty="0">
              <a:solidFill>
                <a:srgbClr val="0432FF"/>
              </a:solidFill>
            </a:rPr>
            <a:t> Manual Collection</a:t>
          </a:r>
          <a:br>
            <a:rPr lang="en-US" altLang="zh-CN" dirty="0">
              <a:solidFill>
                <a:srgbClr val="0432FF"/>
              </a:solidFill>
            </a:rPr>
          </a:br>
          <a:r>
            <a:rPr lang="zh-CN" altLang="en-US" dirty="0">
              <a:solidFill>
                <a:srgbClr val="0432FF"/>
              </a:solidFill>
            </a:rPr>
            <a:t>确诊</a:t>
          </a:r>
          <a:r>
            <a:rPr lang="en-US" altLang="zh-CN" dirty="0">
              <a:solidFill>
                <a:srgbClr val="0432FF"/>
              </a:solidFill>
            </a:rPr>
            <a:t> </a:t>
          </a:r>
          <a:r>
            <a:rPr lang="en-US" altLang="zh-CN" dirty="0" err="1">
              <a:solidFill>
                <a:srgbClr val="0432FF"/>
              </a:solidFill>
            </a:rPr>
            <a:t>Diagnoise</a:t>
          </a:r>
          <a:r>
            <a:rPr lang="en-US" altLang="zh-CN" dirty="0">
              <a:solidFill>
                <a:srgbClr val="0432FF"/>
              </a:solidFill>
            </a:rPr>
            <a:t> </a:t>
          </a:r>
          <a:endParaRPr lang="zh-CN" altLang="en-US" dirty="0">
            <a:solidFill>
              <a:srgbClr val="0432FF"/>
            </a:solidFill>
          </a:endParaRPr>
        </a:p>
      </dsp:txBody>
      <dsp:txXfrm>
        <a:off x="521698" y="3055659"/>
        <a:ext cx="2328739" cy="894339"/>
      </dsp:txXfrm>
    </dsp:sp>
    <dsp:sp modelId="{BAA46D91-D47C-1645-A722-02E81940A4E1}">
      <dsp:nvSpPr>
        <dsp:cNvPr id="7" name="圆角矩形 6"/>
        <dsp:cNvSpPr/>
      </dsp:nvSpPr>
      <dsp:spPr bwMode="white">
        <a:xfrm>
          <a:off x="695597" y="4074213"/>
          <a:ext cx="2328739" cy="894339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44450">
          <a:solidFill>
            <a:srgbClr val="FF0000"/>
          </a:solidFill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53340" tIns="53340" rIns="53340" bIns="53340" anchor="ctr"/>
        <a:lstStyle>
          <a:lvl1pPr algn="l">
            <a:defRPr sz="14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/>
            <a:t>智能问答</a:t>
          </a:r>
          <a:r>
            <a:rPr lang="en-US" altLang="zh-CN" b="1" dirty="0"/>
            <a:t> Q/A </a:t>
          </a:r>
          <a:endParaRPr lang="zh-CN" altLang="en-US" b="1" dirty="0"/>
        </a:p>
      </dsp:txBody>
      <dsp:txXfrm>
        <a:off x="695597" y="4074213"/>
        <a:ext cx="2328739" cy="894339"/>
      </dsp:txXfrm>
    </dsp:sp>
    <dsp:sp modelId="{A561148A-A6FF-BA4F-8860-613784CCD63D}">
      <dsp:nvSpPr>
        <dsp:cNvPr id="8" name="下箭头 7"/>
        <dsp:cNvSpPr/>
      </dsp:nvSpPr>
      <dsp:spPr bwMode="white">
        <a:xfrm>
          <a:off x="1747418" y="653365"/>
          <a:ext cx="581321" cy="581321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30480" tIns="30480" rIns="30480" bIns="30480" anchor="ctr"/>
        <a:lstStyle>
          <a:lvl1pPr algn="ctr">
            <a:defRPr sz="2400"/>
          </a:lvl1pPr>
          <a:lvl2pPr marL="171450" indent="-171450" algn="ctr">
            <a:defRPr sz="1900"/>
          </a:lvl2pPr>
          <a:lvl3pPr marL="342900" indent="-171450" algn="ctr">
            <a:defRPr sz="1900"/>
          </a:lvl3pPr>
          <a:lvl4pPr marL="514350" indent="-171450" algn="ctr">
            <a:defRPr sz="1900"/>
          </a:lvl4pPr>
          <a:lvl5pPr marL="685800" indent="-171450" algn="ctr">
            <a:defRPr sz="1900"/>
          </a:lvl5pPr>
          <a:lvl6pPr marL="857250" indent="-171450" algn="ctr">
            <a:defRPr sz="1900"/>
          </a:lvl6pPr>
          <a:lvl7pPr marL="1028700" indent="-171450" algn="ctr">
            <a:defRPr sz="1900"/>
          </a:lvl7pPr>
          <a:lvl8pPr marL="1200150" indent="-171450" algn="ctr">
            <a:defRPr sz="1900"/>
          </a:lvl8pPr>
          <a:lvl9pPr marL="1371600" indent="-171450" algn="ctr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>
        <a:off x="1747418" y="653365"/>
        <a:ext cx="581321" cy="581321"/>
      </dsp:txXfrm>
    </dsp:sp>
    <dsp:sp modelId="{C8EF0099-6A91-FA40-AC15-71E91DCCF630}">
      <dsp:nvSpPr>
        <dsp:cNvPr id="9" name="下箭头 8"/>
        <dsp:cNvSpPr/>
      </dsp:nvSpPr>
      <dsp:spPr bwMode="white">
        <a:xfrm>
          <a:off x="1921317" y="1671918"/>
          <a:ext cx="581321" cy="581321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30480" tIns="30480" rIns="30480" bIns="30480" anchor="ctr"/>
        <a:lstStyle>
          <a:lvl1pPr algn="ctr">
            <a:defRPr sz="2400"/>
          </a:lvl1pPr>
          <a:lvl2pPr marL="171450" indent="-171450" algn="ctr">
            <a:defRPr sz="1900"/>
          </a:lvl2pPr>
          <a:lvl3pPr marL="342900" indent="-171450" algn="ctr">
            <a:defRPr sz="1900"/>
          </a:lvl3pPr>
          <a:lvl4pPr marL="514350" indent="-171450" algn="ctr">
            <a:defRPr sz="1900"/>
          </a:lvl4pPr>
          <a:lvl5pPr marL="685800" indent="-171450" algn="ctr">
            <a:defRPr sz="1900"/>
          </a:lvl5pPr>
          <a:lvl6pPr marL="857250" indent="-171450" algn="ctr">
            <a:defRPr sz="1900"/>
          </a:lvl6pPr>
          <a:lvl7pPr marL="1028700" indent="-171450" algn="ctr">
            <a:defRPr sz="1900"/>
          </a:lvl7pPr>
          <a:lvl8pPr marL="1200150" indent="-171450" algn="ctr">
            <a:defRPr sz="1900"/>
          </a:lvl8pPr>
          <a:lvl9pPr marL="1371600" indent="-171450" algn="ctr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>
        <a:off x="1921317" y="1671918"/>
        <a:ext cx="581321" cy="581321"/>
      </dsp:txXfrm>
    </dsp:sp>
    <dsp:sp modelId="{CB863375-3243-3A43-8117-74EB9AE33C8B}">
      <dsp:nvSpPr>
        <dsp:cNvPr id="10" name="下箭头 9"/>
        <dsp:cNvSpPr/>
      </dsp:nvSpPr>
      <dsp:spPr bwMode="white">
        <a:xfrm>
          <a:off x="2095217" y="2675565"/>
          <a:ext cx="581321" cy="581321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30480" tIns="30480" rIns="30480" bIns="30480" anchor="ctr"/>
        <a:lstStyle>
          <a:lvl1pPr algn="ctr">
            <a:defRPr sz="2400"/>
          </a:lvl1pPr>
          <a:lvl2pPr marL="171450" indent="-171450" algn="ctr">
            <a:defRPr sz="1900"/>
          </a:lvl2pPr>
          <a:lvl3pPr marL="342900" indent="-171450" algn="ctr">
            <a:defRPr sz="1900"/>
          </a:lvl3pPr>
          <a:lvl4pPr marL="514350" indent="-171450" algn="ctr">
            <a:defRPr sz="1900"/>
          </a:lvl4pPr>
          <a:lvl5pPr marL="685800" indent="-171450" algn="ctr">
            <a:defRPr sz="1900"/>
          </a:lvl5pPr>
          <a:lvl6pPr marL="857250" indent="-171450" algn="ctr">
            <a:defRPr sz="1900"/>
          </a:lvl6pPr>
          <a:lvl7pPr marL="1028700" indent="-171450" algn="ctr">
            <a:defRPr sz="1900"/>
          </a:lvl7pPr>
          <a:lvl8pPr marL="1200150" indent="-171450" algn="ctr">
            <a:defRPr sz="1900"/>
          </a:lvl8pPr>
          <a:lvl9pPr marL="1371600" indent="-171450" algn="ctr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>
        <a:off x="2095217" y="2675565"/>
        <a:ext cx="581321" cy="581321"/>
      </dsp:txXfrm>
    </dsp:sp>
    <dsp:sp modelId="{77BB4EAF-0FA7-DF4B-9A75-648F3F94E88B}">
      <dsp:nvSpPr>
        <dsp:cNvPr id="11" name="下箭头 10"/>
        <dsp:cNvSpPr/>
      </dsp:nvSpPr>
      <dsp:spPr bwMode="white">
        <a:xfrm>
          <a:off x="2269116" y="3704056"/>
          <a:ext cx="581321" cy="581321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30480" tIns="30480" rIns="30480" bIns="30480" anchor="ctr"/>
        <a:lstStyle>
          <a:lvl1pPr algn="ctr">
            <a:defRPr sz="2400"/>
          </a:lvl1pPr>
          <a:lvl2pPr marL="171450" indent="-171450" algn="ctr">
            <a:defRPr sz="1900"/>
          </a:lvl2pPr>
          <a:lvl3pPr marL="342900" indent="-171450" algn="ctr">
            <a:defRPr sz="1900"/>
          </a:lvl3pPr>
          <a:lvl4pPr marL="514350" indent="-171450" algn="ctr">
            <a:defRPr sz="1900"/>
          </a:lvl4pPr>
          <a:lvl5pPr marL="685800" indent="-171450" algn="ctr">
            <a:defRPr sz="1900"/>
          </a:lvl5pPr>
          <a:lvl6pPr marL="857250" indent="-171450" algn="ctr">
            <a:defRPr sz="1900"/>
          </a:lvl6pPr>
          <a:lvl7pPr marL="1028700" indent="-171450" algn="ctr">
            <a:defRPr sz="1900"/>
          </a:lvl7pPr>
          <a:lvl8pPr marL="1200150" indent="-171450" algn="ctr">
            <a:defRPr sz="1900"/>
          </a:lvl8pPr>
          <a:lvl9pPr marL="1371600" indent="-171450" algn="ctr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>
        <a:off x="2269116" y="3704056"/>
        <a:ext cx="581321" cy="581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fld id="{D0AD0CD0-4F12-4F8D-9CE1-8E0B50CA6B9A}" type="slidenum">
              <a:rPr lang="en-GB" altLang="zh-CN"/>
            </a:fld>
            <a:endParaRPr lang="en-GB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GB" altLang="zh-CN" noProof="0"/>
              <a:t>Click to edit Master text styles</a:t>
            </a:r>
            <a:endParaRPr lang="en-GB" altLang="zh-CN" noProof="0"/>
          </a:p>
          <a:p>
            <a:pPr lvl="1"/>
            <a:r>
              <a:rPr lang="en-GB" altLang="zh-CN" noProof="0"/>
              <a:t>Second level</a:t>
            </a:r>
            <a:endParaRPr lang="en-GB" altLang="zh-CN" noProof="0"/>
          </a:p>
          <a:p>
            <a:pPr lvl="2"/>
            <a:r>
              <a:rPr lang="en-GB" altLang="zh-CN" noProof="0"/>
              <a:t>Third level</a:t>
            </a:r>
            <a:endParaRPr lang="en-GB" altLang="zh-CN" noProof="0"/>
          </a:p>
          <a:p>
            <a:pPr lvl="3"/>
            <a:r>
              <a:rPr lang="en-GB" altLang="zh-CN" noProof="0"/>
              <a:t>Fourth level</a:t>
            </a:r>
            <a:endParaRPr lang="en-GB" altLang="zh-CN" noProof="0"/>
          </a:p>
          <a:p>
            <a:pPr lvl="4"/>
            <a:r>
              <a:rPr lang="en-GB" altLang="zh-CN" noProof="0"/>
              <a:t>Fifth level</a:t>
            </a:r>
            <a:endParaRPr lang="en-GB" altLang="zh-CN" noProof="0"/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fld id="{E5AA0617-7C02-4093-954E-F1EB4549C4AA}" type="slidenum">
              <a:rPr lang="en-GB" altLang="zh-CN"/>
            </a:fld>
            <a:endParaRPr lang="en-GB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image" Target="../media/image1.png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Verdana" panose="020B0804030504040204" pitchFamily="34" charset="0"/>
              </a:defRPr>
            </a:lvl1pPr>
            <a:lvl2pPr>
              <a:defRPr>
                <a:latin typeface="Verdana" panose="020B0804030504040204" pitchFamily="34" charset="0"/>
              </a:defRPr>
            </a:lvl2pPr>
            <a:lvl3pPr>
              <a:defRPr>
                <a:latin typeface="Verdana" panose="020B0804030504040204" pitchFamily="34" charset="0"/>
              </a:defRPr>
            </a:lvl3pPr>
            <a:lvl4pPr>
              <a:defRPr>
                <a:latin typeface="Verdana" panose="020B0804030504040204" pitchFamily="34" charset="0"/>
              </a:defRPr>
            </a:lvl4pPr>
            <a:lvl5pPr>
              <a:defRPr>
                <a:latin typeface="Verdana" panose="020B080403050404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BC51C5-6A51-417D-95E0-B5BEB324FC04}" type="slidenum">
              <a:rPr lang="en-GB" altLang="zh-CN"/>
            </a:fld>
            <a:endParaRPr lang="en-GB" altLang="zh-C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528" y="1268760"/>
            <a:ext cx="4183385" cy="4814540"/>
          </a:xfrm>
        </p:spPr>
        <p:txBody>
          <a:bodyPr/>
          <a:lstStyle>
            <a:lvl1pPr>
              <a:defRPr>
                <a:latin typeface="Verdana" panose="020B0804030504040204"/>
                <a:cs typeface="Verdana" panose="020B0804030504040204"/>
              </a:defRPr>
            </a:lvl1pPr>
            <a:lvl2pPr>
              <a:defRPr>
                <a:latin typeface="Verdana" panose="020B0804030504040204"/>
                <a:cs typeface="Verdana" panose="020B0804030504040204"/>
              </a:defRPr>
            </a:lvl2pPr>
            <a:lvl3pPr>
              <a:defRPr>
                <a:latin typeface="Verdana" panose="020B0804030504040204"/>
                <a:cs typeface="Verdana" panose="020B0804030504040204"/>
              </a:defRPr>
            </a:lvl3pPr>
            <a:lvl4pPr>
              <a:defRPr>
                <a:latin typeface="Verdana" panose="020B0804030504040204"/>
                <a:cs typeface="Verdana" panose="020B0804030504040204"/>
              </a:defRPr>
            </a:lvl4pPr>
            <a:lvl5pPr>
              <a:defRPr>
                <a:latin typeface="Verdana" panose="020B0804030504040204"/>
                <a:cs typeface="Verdana" panose="020B0804030504040204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1268760"/>
            <a:ext cx="4125913" cy="4824536"/>
          </a:xfrm>
        </p:spPr>
        <p:txBody>
          <a:bodyPr/>
          <a:lstStyle>
            <a:lvl1pPr>
              <a:defRPr>
                <a:latin typeface="Verdana" panose="020B0804030504040204"/>
                <a:cs typeface="Verdana" panose="020B0804030504040204"/>
              </a:defRPr>
            </a:lvl1pPr>
            <a:lvl2pPr>
              <a:defRPr>
                <a:latin typeface="Verdana" panose="020B0804030504040204"/>
                <a:cs typeface="Verdana" panose="020B0804030504040204"/>
              </a:defRPr>
            </a:lvl2pPr>
            <a:lvl3pPr>
              <a:defRPr>
                <a:latin typeface="Verdana" panose="020B0804030504040204"/>
                <a:cs typeface="Verdana" panose="020B0804030504040204"/>
              </a:defRPr>
            </a:lvl3pPr>
            <a:lvl4pPr>
              <a:defRPr>
                <a:latin typeface="Verdana" panose="020B0804030504040204"/>
                <a:cs typeface="Verdana" panose="020B0804030504040204"/>
              </a:defRPr>
            </a:lvl4pPr>
            <a:lvl5pPr>
              <a:defRPr>
                <a:latin typeface="Verdana" panose="020B0804030504040204"/>
                <a:cs typeface="Verdana" panose="020B0804030504040204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7784" y="6337300"/>
            <a:ext cx="504056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3661D5-87BF-45CA-972D-85C1C12738FE}" type="slidenum">
              <a:rPr lang="en-GB" altLang="zh-CN"/>
            </a:fld>
            <a:endParaRPr lang="en-GB" altLang="zh-CN" dirty="0"/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51520" y="72007"/>
            <a:ext cx="8712968" cy="764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latin typeface="Verdana" panose="020B0804030504040204"/>
                <a:cs typeface="Verdana" panose="020B0804030504040204"/>
              </a:defRPr>
            </a:lvl1pPr>
          </a:lstStyle>
          <a:p>
            <a:pPr lvl="0"/>
            <a:r>
              <a:rPr lang="en-GB" altLang="zh-CN" dirty="0"/>
              <a:t>Click to edit Master title style</a:t>
            </a:r>
            <a:endParaRPr lang="en-GB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/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5123" name="Oval 3"/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124" name="Oval 4"/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125" name="Oval 5"/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</a:ln>
            <a:effectLst/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126" name="Oval 6"/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127" name="Oval 7"/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128" name="Oval 8"/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</a:ln>
            <a:effectLst/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sp>
        <p:nvSpPr>
          <p:cNvPr id="5129" name="Rectangle 9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tr-TR" altLang="en-US"/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en-US"/>
              <a:t>AE2AIM: Artificial Intelligence Methods </a:t>
            </a:r>
            <a:endParaRPr lang="tr-TR" altLang="en-US"/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DB98E729-8DFC-4C8C-B13E-B1463C8B5937}" type="slidenum">
              <a:rPr lang="tr-TR" altLang="en-US"/>
            </a:fld>
            <a:endParaRPr lang="tr-TR" altLang="en-US"/>
          </a:p>
        </p:txBody>
      </p:sp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ctr">
              <a:defRPr sz="4400"/>
            </a:lvl1pPr>
          </a:lstStyle>
          <a:p>
            <a:pPr lvl="0"/>
            <a:r>
              <a:rPr lang="tr-TR" altLang="en-US" noProof="0"/>
              <a:t>Click to edit Master title style</a:t>
            </a:r>
            <a:endParaRPr lang="tr-TR" altLang="en-US" noProof="0"/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755650" y="3505200"/>
            <a:ext cx="770255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tr-TR" altLang="en-US" noProof="0"/>
              <a:t>Click to edit Master subtitle style</a:t>
            </a:r>
            <a:endParaRPr lang="tr-TR" altLang="en-US" noProof="0"/>
          </a:p>
        </p:txBody>
      </p:sp>
      <p:graphicFrame>
        <p:nvGraphicFramePr>
          <p:cNvPr id="5134" name="Object 14"/>
          <p:cNvGraphicFramePr>
            <a:graphicFrameLocks noChangeAspect="1"/>
          </p:cNvGraphicFramePr>
          <p:nvPr userDrawn="1"/>
        </p:nvGraphicFramePr>
        <p:xfrm>
          <a:off x="395288" y="908050"/>
          <a:ext cx="1730375" cy="453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" name="Photo Editor Photo" r:id="rId2" imgW="352425" imgH="923925" progId="MSPhotoEd.3">
                  <p:embed/>
                </p:oleObj>
              </mc:Choice>
              <mc:Fallback>
                <p:oleObj name="Photo Editor Photo" r:id="rId2" imgW="352425" imgH="923925" progId="MSPhotoEd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908050"/>
                        <a:ext cx="1730375" cy="453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tr-T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en-US"/>
              <a:t>AE2AIM: Artificial Intelligence Methods </a:t>
            </a:r>
            <a:endParaRPr lang="tr-T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99F81FA7-A44C-4A9D-A017-88AD5D1E4A11}" type="slidenum">
              <a:rPr lang="tr-TR" altLang="en-US"/>
            </a:fld>
            <a:endParaRPr lang="tr-T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n-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 flipH="1" flipV="1">
            <a:off x="1503363" y="0"/>
            <a:ext cx="7639050" cy="746125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4"/>
            <a:ext cx="7639050" cy="698501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27313" y="6337300"/>
            <a:ext cx="5040312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85113" y="6337300"/>
            <a:ext cx="1008062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1" smtClean="0">
                <a:ea typeface="宋体" pitchFamily="2" charset="-122"/>
              </a:defRPr>
            </a:lvl1pPr>
          </a:lstStyle>
          <a:p>
            <a:pPr>
              <a:defRPr/>
            </a:pPr>
            <a:fld id="{D82C9BD8-B864-4C84-9CA8-E107DA123E91}" type="slidenum">
              <a:rPr lang="en-GB" altLang="zh-CN" smtClean="0"/>
            </a:fld>
            <a:endParaRPr lang="en-GB" altLang="zh-CN" dirty="0"/>
          </a:p>
        </p:txBody>
      </p:sp>
      <p:sp>
        <p:nvSpPr>
          <p:cNvPr id="205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052736"/>
            <a:ext cx="8229600" cy="511256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GB" altLang="zh-CN" dirty="0"/>
              <a:t>Click to edit Master text styles</a:t>
            </a:r>
            <a:endParaRPr lang="en-GB" altLang="zh-CN" dirty="0"/>
          </a:p>
          <a:p>
            <a:pPr lvl="1"/>
            <a:r>
              <a:rPr lang="en-GB" altLang="zh-CN" dirty="0"/>
              <a:t>Second level</a:t>
            </a:r>
            <a:endParaRPr lang="en-GB" altLang="zh-CN" dirty="0"/>
          </a:p>
          <a:p>
            <a:pPr lvl="2"/>
            <a:r>
              <a:rPr lang="en-GB" altLang="zh-CN" dirty="0"/>
              <a:t>Third level</a:t>
            </a:r>
            <a:endParaRPr lang="en-GB" altLang="zh-CN" dirty="0"/>
          </a:p>
          <a:p>
            <a:pPr lvl="3"/>
            <a:r>
              <a:rPr lang="en-GB" altLang="zh-CN" dirty="0"/>
              <a:t>Fourth level</a:t>
            </a:r>
            <a:endParaRPr lang="en-GB" altLang="zh-CN" dirty="0"/>
          </a:p>
          <a:p>
            <a:pPr lvl="4"/>
            <a:r>
              <a:rPr lang="en-GB" altLang="zh-CN" dirty="0"/>
              <a:t>Fifth level</a:t>
            </a:r>
            <a:endParaRPr lang="en-GB" altLang="zh-CN" dirty="0"/>
          </a:p>
        </p:txBody>
      </p:sp>
      <p:pic>
        <p:nvPicPr>
          <p:cNvPr id="1027" name="Picture 3" descr="E:\UNNC-Logo\UoN-UK-C-M_BlueCMYK1.JPG"/>
          <p:cNvPicPr>
            <a:picLocks noChangeAspect="1" noChangeArrowheads="1"/>
          </p:cNvPicPr>
          <p:nvPr userDrawn="1"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0" y="6216425"/>
            <a:ext cx="1440160" cy="641575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528" y="15115"/>
            <a:ext cx="8496944" cy="893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804030504040204"/>
          <a:ea typeface="+mj-ea"/>
          <a:cs typeface="Verdana" panose="020B0804030504040204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9pPr>
    </p:titleStyle>
    <p:bodyStyle>
      <a:lvl1pPr marL="342900" indent="-342900" algn="l" rtl="0" eaLnBrk="0" fontAlgn="base" hangingPunct="0">
        <a:spcBef>
          <a:spcPts val="1000"/>
        </a:spcBef>
        <a:spcAft>
          <a:spcPct val="0"/>
        </a:spcAft>
        <a:buChar char="•"/>
        <a:defRPr sz="2400" b="1">
          <a:solidFill>
            <a:srgbClr val="000000"/>
          </a:solidFill>
          <a:latin typeface="Verdana" panose="020B0804030504040204"/>
          <a:ea typeface="+mn-ea"/>
          <a:cs typeface="Verdana" panose="020B0804030504040204"/>
        </a:defRPr>
      </a:lvl1pPr>
      <a:lvl2pPr marL="742950" indent="-285750" algn="l" rtl="0" eaLnBrk="0" fontAlgn="base" hangingPunct="0">
        <a:spcBef>
          <a:spcPts val="1000"/>
        </a:spcBef>
        <a:spcAft>
          <a:spcPct val="0"/>
        </a:spcAft>
        <a:buChar char="–"/>
        <a:defRPr sz="2400">
          <a:solidFill>
            <a:srgbClr val="000000"/>
          </a:solidFill>
          <a:latin typeface="Verdana" panose="020B0804030504040204"/>
          <a:cs typeface="Verdana" panose="020B0804030504040204"/>
        </a:defRPr>
      </a:lvl2pPr>
      <a:lvl3pPr marL="1143000" indent="-228600" algn="l" rtl="0" eaLnBrk="0" fontAlgn="base" hangingPunct="0">
        <a:spcBef>
          <a:spcPts val="1000"/>
        </a:spcBef>
        <a:spcAft>
          <a:spcPct val="0"/>
        </a:spcAft>
        <a:buChar char="•"/>
        <a:defRPr sz="2000" b="1">
          <a:solidFill>
            <a:srgbClr val="000000"/>
          </a:solidFill>
          <a:latin typeface="Verdana" panose="020B0804030504040204"/>
          <a:cs typeface="Verdana" panose="020B0804030504040204"/>
        </a:defRPr>
      </a:lvl3pPr>
      <a:lvl4pPr marL="1600200" indent="-228600" algn="l" rtl="0" eaLnBrk="0" fontAlgn="base" hangingPunct="0">
        <a:spcBef>
          <a:spcPts val="1000"/>
        </a:spcBef>
        <a:spcAft>
          <a:spcPct val="0"/>
        </a:spcAft>
        <a:buChar char="–"/>
        <a:defRPr sz="1800" b="1">
          <a:solidFill>
            <a:srgbClr val="000000"/>
          </a:solidFill>
          <a:latin typeface="Verdana" panose="020B0804030504040204"/>
          <a:cs typeface="Verdana" panose="020B0804030504040204"/>
        </a:defRPr>
      </a:lvl4pPr>
      <a:lvl5pPr marL="2057400" indent="-228600" algn="l" rtl="0" eaLnBrk="0" fontAlgn="base" hangingPunct="0">
        <a:spcBef>
          <a:spcPts val="1000"/>
        </a:spcBef>
        <a:spcAft>
          <a:spcPct val="0"/>
        </a:spcAft>
        <a:buChar char="»"/>
        <a:defRPr sz="1800">
          <a:solidFill>
            <a:srgbClr val="000000"/>
          </a:solidFill>
          <a:latin typeface="Verdana" panose="020B0804030504040204"/>
          <a:cs typeface="Verdana" panose="020B0804030504040204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tiff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image" Target="../media/image34.tiff"/><Relationship Id="rId1" Type="http://schemas.openxmlformats.org/officeDocument/2006/relationships/image" Target="../media/image33.tiff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tiff"/><Relationship Id="rId1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tiff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tiff"/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hyperlink" Target="https://www.xuehua.us/2018/05/04/%E5%85%A8%E7%90%83%E5%8C%BB%E7%96%97-ai-%E7%AC%AC%E4%B8%80%E8%82%A1%EF%BC%81%E5%B9%B3%E5%AE%89%E5%A5%BD%E5%8C%BB%E7%94%9F%E5%9C%A8%E6%B8%AF%E4%BA%A4%E6%89%80%E6%8C%82%E7%89%8C%E4%BA%A4%E6%98%93/" TargetMode="Externa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jpe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650" y="1700213"/>
            <a:ext cx="7920038" cy="1512763"/>
          </a:xfrm>
        </p:spPr>
        <p:txBody>
          <a:bodyPr/>
          <a:lstStyle/>
          <a:p>
            <a:pPr algn="ctr" eaLnBrk="1" hangingPunct="1">
              <a:lnSpc>
                <a:spcPct val="150000"/>
              </a:lnSpc>
              <a:buNone/>
            </a:pPr>
            <a:r>
              <a:rPr lang="en-US" altLang="zh-CN" sz="2400" b="1" dirty="0"/>
              <a:t>Artificial Intelligence Methods (AE2AIM)</a:t>
            </a:r>
            <a:endParaRPr lang="en-US" altLang="zh-CN" sz="2400" b="1" dirty="0"/>
          </a:p>
          <a:p>
            <a:pPr algn="ctr" eaLnBrk="1" hangingPunct="1">
              <a:lnSpc>
                <a:spcPct val="150000"/>
              </a:lnSpc>
              <a:buNone/>
            </a:pPr>
            <a:r>
              <a:rPr lang="en-US" altLang="zh-CN" dirty="0" err="1">
                <a:solidFill>
                  <a:srgbClr val="323296"/>
                </a:solidFill>
              </a:rPr>
              <a:t>Lec</a:t>
            </a:r>
            <a:r>
              <a:rPr lang="en-US" altLang="zh-CN" dirty="0">
                <a:solidFill>
                  <a:srgbClr val="323296"/>
                </a:solidFill>
              </a:rPr>
              <a:t>. 07: Population Based Metaheuristics II</a:t>
            </a:r>
            <a:endParaRPr lang="zh-CN" altLang="zh-CN" sz="2800" dirty="0">
              <a:solidFill>
                <a:srgbClr val="323296"/>
              </a:solidFill>
            </a:endParaRPr>
          </a:p>
          <a:p>
            <a:pPr algn="ctr" eaLnBrk="1" hangingPunct="1">
              <a:buFontTx/>
              <a:buNone/>
            </a:pPr>
            <a:endParaRPr lang="en-GB" altLang="zh-CN" sz="2800" b="1" dirty="0"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4099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GB" altLang="zh-CN" dirty="0">
                <a:ea typeface="宋体" pitchFamily="2" charset="-122"/>
              </a:rPr>
              <a:t>AE2AIM: Artificial Intelligence Methods </a:t>
            </a:r>
            <a:endParaRPr lang="en-GB" altLang="zh-CN" dirty="0">
              <a:ea typeface="宋体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259632" y="3284984"/>
            <a:ext cx="6810375" cy="22796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GB" altLang="zh-CN" sz="2000" kern="0" dirty="0" err="1">
                <a:solidFill>
                  <a:srgbClr val="000000"/>
                </a:solidFill>
                <a:latin typeface="Verdana" panose="020B0804030504040204" pitchFamily="34" charset="0"/>
                <a:ea typeface="宋体" pitchFamily="2" charset="-122"/>
              </a:rPr>
              <a:t>Dr.</a:t>
            </a:r>
            <a:r>
              <a:rPr lang="en-GB" altLang="zh-CN" sz="2000" kern="0" dirty="0">
                <a:solidFill>
                  <a:srgbClr val="000000"/>
                </a:solidFill>
                <a:latin typeface="Verdana" panose="020B0804030504040204" pitchFamily="34" charset="0"/>
                <a:ea typeface="宋体" pitchFamily="2" charset="-122"/>
              </a:rPr>
              <a:t> </a:t>
            </a:r>
            <a:r>
              <a:rPr lang="en-GB" altLang="zh-CN" sz="2000" kern="0" dirty="0" err="1">
                <a:solidFill>
                  <a:srgbClr val="000000"/>
                </a:solidFill>
                <a:latin typeface="Verdana" panose="020B0804030504040204" pitchFamily="34" charset="0"/>
                <a:ea typeface="宋体" pitchFamily="2" charset="-122"/>
              </a:rPr>
              <a:t>Xinan</a:t>
            </a:r>
            <a:r>
              <a:rPr lang="en-GB" altLang="zh-CN" sz="2000" kern="0" dirty="0">
                <a:solidFill>
                  <a:srgbClr val="000000"/>
                </a:solidFill>
                <a:latin typeface="Verdana" panose="020B0804030504040204" pitchFamily="34" charset="0"/>
                <a:ea typeface="宋体" pitchFamily="2" charset="-122"/>
              </a:rPr>
              <a:t> Chen </a:t>
            </a: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(Room PMB442)</a:t>
            </a: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804030504040204" pitchFamily="34" charset="0"/>
              <a:ea typeface="宋体" pitchFamily="2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School of Computer Science</a:t>
            </a: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804030504040204" pitchFamily="34" charset="0"/>
              <a:ea typeface="宋体" pitchFamily="2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The University of Nottingham Ningbo, China</a:t>
            </a: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804030504040204" pitchFamily="34" charset="0"/>
              <a:ea typeface="宋体" pitchFamily="2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Email: </a:t>
            </a:r>
            <a:r>
              <a:rPr lang="en-GB" altLang="zh-CN" sz="2000" kern="0" dirty="0" err="1">
                <a:solidFill>
                  <a:srgbClr val="000000"/>
                </a:solidFill>
                <a:latin typeface="Verdana" panose="020B0804030504040204" pitchFamily="34" charset="0"/>
                <a:ea typeface="宋体" pitchFamily="2" charset="-122"/>
              </a:rPr>
              <a:t>xinan.chen</a:t>
            </a: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@</a:t>
            </a:r>
            <a:r>
              <a:rPr kumimoji="0" lang="en-GB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nottingham.edu.cn</a:t>
            </a:r>
            <a:r>
              <a:rPr kumimoji="0" lang="en-GB" altLang="zh-CN" sz="200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 </a:t>
            </a: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804030504040204" pitchFamily="34" charset="0"/>
              <a:ea typeface="宋体" pitchFamily="2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804030504040204" pitchFamily="34" charset="0"/>
              <a:ea typeface="宋体" pitchFamily="2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endParaRPr kumimoji="0" lang="en-GB" altLang="zh-CN" sz="2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80403050404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9392" y="1518834"/>
            <a:ext cx="6491641" cy="256209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 for RegEx Based Medical Text Classifier (3)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27949" y="1055288"/>
            <a:ext cx="1923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432FF"/>
                </a:solidFill>
              </a:rPr>
              <a:t>GP Tree</a:t>
            </a:r>
            <a:endParaRPr lang="en-US" sz="2400" b="1" dirty="0">
              <a:solidFill>
                <a:srgbClr val="0432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3688" y="3909337"/>
            <a:ext cx="2349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432FF"/>
                </a:solidFill>
              </a:rPr>
              <a:t>GP Functions and Terminals</a:t>
            </a:r>
            <a:endParaRPr lang="en-US" sz="2400" b="1" dirty="0">
              <a:solidFill>
                <a:srgbClr val="0432FF"/>
              </a:solidFill>
            </a:endParaRP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3347864" y="3645024"/>
            <a:ext cx="3355461" cy="2585713"/>
          </a:xfrm>
        </p:spPr>
      </p:pic>
      <p:sp>
        <p:nvSpPr>
          <p:cNvPr id="19" name="TextBox 18"/>
          <p:cNvSpPr txBox="1"/>
          <p:nvPr/>
        </p:nvSpPr>
        <p:spPr>
          <a:xfrm>
            <a:off x="342448" y="1055289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Solution encoding </a:t>
            </a:r>
            <a:endParaRPr lang="en-US" sz="2400" b="1" dirty="0"/>
          </a:p>
        </p:txBody>
      </p:sp>
      <p:pic>
        <p:nvPicPr>
          <p:cNvPr id="2" name="图片 1" descr="截屏2025-05-08 14.37.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95" y="1412875"/>
            <a:ext cx="4202430" cy="702945"/>
          </a:xfrm>
          <a:prstGeom prst="rect">
            <a:avLst/>
          </a:prstGeom>
        </p:spPr>
      </p:pic>
      <p:pic>
        <p:nvPicPr>
          <p:cNvPr id="3" name="图片 2" descr="截屏2025-05-08 14.38.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21070"/>
            <a:ext cx="6451600" cy="2057400"/>
          </a:xfrm>
          <a:prstGeom prst="rect">
            <a:avLst/>
          </a:prstGeom>
        </p:spPr>
      </p:pic>
      <p:pic>
        <p:nvPicPr>
          <p:cNvPr id="6" name="图片 5" descr="截屏2025-05-08 14.39.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078470"/>
            <a:ext cx="6070600" cy="2501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Solution – Greedy Heuristic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 for RegEx Based Medical Text Classifier (4)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27584" y="1750991"/>
            <a:ext cx="4608512" cy="3867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863" y="1551011"/>
            <a:ext cx="2791132" cy="472514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8201" y="5580118"/>
            <a:ext cx="5768223" cy="646331"/>
          </a:xfrm>
          <a:prstGeom prst="rect">
            <a:avLst/>
          </a:prstGeom>
          <a:solidFill>
            <a:srgbClr val="E8FEE9"/>
          </a:solidFill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" pitchFamily="2" charset="0"/>
                <a:ea typeface="Arial Unicode MS" panose="020B0604020202020204" pitchFamily="34" charset="-128"/>
                <a:cs typeface="Times New Roman" panose="02020503050405090304" pitchFamily="18" charset="0"/>
              </a:rPr>
              <a:t>Menglin</a:t>
            </a:r>
            <a:r>
              <a:rPr lang="en-US" sz="1200" dirty="0">
                <a:latin typeface="Times" pitchFamily="2" charset="0"/>
                <a:ea typeface="Arial Unicode MS" panose="020B0604020202020204" pitchFamily="34" charset="-128"/>
                <a:cs typeface="Times New Roman" panose="02020503050405090304" pitchFamily="18" charset="0"/>
              </a:rPr>
              <a:t> Cui, Ruibin Bai*, Zheng Lu, Xiang Li, Uwe </a:t>
            </a:r>
            <a:r>
              <a:rPr lang="en-US" sz="1200" dirty="0" err="1">
                <a:latin typeface="Times" pitchFamily="2" charset="0"/>
                <a:ea typeface="Arial Unicode MS" panose="020B0604020202020204" pitchFamily="34" charset="-128"/>
                <a:cs typeface="Times New Roman" panose="02020503050405090304" pitchFamily="18" charset="0"/>
              </a:rPr>
              <a:t>Aickelin</a:t>
            </a:r>
            <a:r>
              <a:rPr lang="en-US" sz="1200" dirty="0">
                <a:latin typeface="Times" pitchFamily="2" charset="0"/>
                <a:ea typeface="Arial Unicode MS" panose="020B0604020202020204" pitchFamily="34" charset="-128"/>
                <a:cs typeface="Times New Roman" panose="02020503050405090304" pitchFamily="18" charset="0"/>
              </a:rPr>
              <a:t> and </a:t>
            </a:r>
            <a:r>
              <a:rPr lang="en-US" sz="1200" dirty="0" err="1">
                <a:latin typeface="Times" pitchFamily="2" charset="0"/>
                <a:ea typeface="Arial Unicode MS" panose="020B0604020202020204" pitchFamily="34" charset="-128"/>
                <a:cs typeface="Times New Roman" panose="02020503050405090304" pitchFamily="18" charset="0"/>
              </a:rPr>
              <a:t>Peiming</a:t>
            </a:r>
            <a:r>
              <a:rPr lang="en-US" sz="1200" dirty="0">
                <a:latin typeface="Times" pitchFamily="2" charset="0"/>
                <a:ea typeface="Arial Unicode MS" panose="020B0604020202020204" pitchFamily="34" charset="-128"/>
                <a:cs typeface="Times New Roman" panose="02020503050405090304" pitchFamily="18" charset="0"/>
              </a:rPr>
              <a:t> Ge. 2019. Regular Expression Based Medical Text Classification Using Constructive Heuristic Approach. </a:t>
            </a:r>
            <a:r>
              <a:rPr lang="en-US" sz="1200" b="1" i="1" dirty="0">
                <a:latin typeface="Times" pitchFamily="2" charset="0"/>
                <a:ea typeface="Arial Unicode MS" panose="020B0604020202020204" pitchFamily="34" charset="-128"/>
                <a:cs typeface="Times New Roman" panose="02020503050405090304" pitchFamily="18" charset="0"/>
              </a:rPr>
              <a:t>IEEE Access</a:t>
            </a:r>
            <a:r>
              <a:rPr lang="en-US" sz="1200" dirty="0">
                <a:latin typeface="Times" pitchFamily="2" charset="0"/>
                <a:ea typeface="Arial Unicode MS" panose="020B0604020202020204" pitchFamily="34" charset="-128"/>
                <a:cs typeface="Times New Roman" panose="02020503050405090304" pitchFamily="18" charset="0"/>
              </a:rPr>
              <a:t>. </a:t>
            </a:r>
            <a:r>
              <a:rPr lang="en-US" sz="1200" dirty="0" err="1">
                <a:latin typeface="Times" pitchFamily="2" charset="0"/>
                <a:ea typeface="Arial Unicode MS" panose="020B0604020202020204" pitchFamily="34" charset="-128"/>
                <a:cs typeface="Times New Roman" panose="02020503050405090304" pitchFamily="18" charset="0"/>
              </a:rPr>
              <a:t>doi</a:t>
            </a:r>
            <a:r>
              <a:rPr lang="en-US" sz="1200" dirty="0">
                <a:latin typeface="Times" pitchFamily="2" charset="0"/>
                <a:ea typeface="Arial Unicode MS" panose="020B0604020202020204" pitchFamily="34" charset="-128"/>
                <a:cs typeface="Times New Roman" panose="02020503050405090304" pitchFamily="18" charset="0"/>
              </a:rPr>
              <a:t>:</a:t>
            </a:r>
            <a:r>
              <a:rPr lang="en-US" sz="1200" dirty="0">
                <a:latin typeface="Times" pitchFamily="2" charset="0"/>
                <a:ea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sz="1200" dirty="0">
                <a:latin typeface="Times" pitchFamily="2" charset="0"/>
                <a:ea typeface="Arial Unicode MS" panose="020B0604020202020204" pitchFamily="34" charset="-128"/>
                <a:cs typeface="Times New Roman" panose="02020503050405090304" pitchFamily="18" charset="0"/>
              </a:rPr>
              <a:t>10.1109/ACCESS.2019.2946622.</a:t>
            </a:r>
            <a:r>
              <a:rPr lang="en-US" sz="1200" dirty="0"/>
              <a:t> </a:t>
            </a:r>
            <a:endParaRPr lang="en-US" sz="1200" dirty="0"/>
          </a:p>
        </p:txBody>
      </p:sp>
      <p:pic>
        <p:nvPicPr>
          <p:cNvPr id="2" name="图片 1" descr="截屏2025-05-08 14.40.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" y="6268720"/>
            <a:ext cx="56769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>
          <a:xfrm>
            <a:off x="424619" y="1179736"/>
            <a:ext cx="5227501" cy="4814540"/>
          </a:xfrm>
        </p:spPr>
        <p:txBody>
          <a:bodyPr/>
          <a:lstStyle/>
          <a:p>
            <a:r>
              <a:rPr lang="en-US" dirty="0"/>
              <a:t>Fitness: F-score </a:t>
            </a:r>
            <a:endParaRPr lang="en-US" dirty="0"/>
          </a:p>
          <a:p>
            <a:r>
              <a:rPr lang="en-US" dirty="0"/>
              <a:t>Crossover</a:t>
            </a:r>
            <a:endParaRPr lang="en-US" dirty="0"/>
          </a:p>
          <a:p>
            <a:pPr lvl="1"/>
            <a:r>
              <a:rPr lang="en-US" dirty="0"/>
              <a:t>S</a:t>
            </a:r>
            <a:r>
              <a:rPr lang="en-US" dirty="0"/>
              <a:t>ingle point crossover</a:t>
            </a:r>
            <a:endParaRPr lang="en-US" dirty="0"/>
          </a:p>
          <a:p>
            <a:pPr lvl="1"/>
            <a:r>
              <a:rPr lang="en-US" dirty="0"/>
              <a:t>S</a:t>
            </a:r>
            <a:r>
              <a:rPr lang="en-US" dirty="0"/>
              <a:t>eperated between positive part and negative part</a:t>
            </a:r>
            <a:endParaRPr lang="en-US" dirty="0"/>
          </a:p>
          <a:p>
            <a:r>
              <a:rPr lang="en-US" dirty="0"/>
              <a:t>M</a:t>
            </a:r>
            <a:r>
              <a:rPr lang="en-US" dirty="0"/>
              <a:t>utation</a:t>
            </a:r>
            <a:endParaRPr lang="en-US" dirty="0"/>
          </a:p>
          <a:p>
            <a:pPr lvl="1"/>
            <a:r>
              <a:rPr lang="en-US" dirty="0"/>
              <a:t>R</a:t>
            </a:r>
            <a:r>
              <a:rPr lang="en-US" dirty="0"/>
              <a:t>andomly replace a termal word with a</a:t>
            </a:r>
            <a:r>
              <a:rPr lang="en-US" dirty="0"/>
              <a:t>not</a:t>
            </a:r>
            <a:r>
              <a:rPr lang="en-US" dirty="0"/>
              <a:t>her. 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en-US" dirty="0"/>
              <a:t>o-occurance matrix based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2"/>
          </p:nvPr>
        </p:nvPicPr>
        <p:blipFill>
          <a:blip r:embed="rId1"/>
          <a:stretch>
            <a:fillRect/>
          </a:stretch>
        </p:blipFill>
        <p:spPr>
          <a:xfrm>
            <a:off x="3779912" y="1014760"/>
            <a:ext cx="3644900" cy="8763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 for RegEx Based Medical Text Classifier (5)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5820878" y="3861048"/>
            <a:ext cx="3101624" cy="12241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6202" y="5519457"/>
            <a:ext cx="8342262" cy="646331"/>
          </a:xfrm>
          <a:prstGeom prst="rect">
            <a:avLst/>
          </a:prstGeom>
          <a:solidFill>
            <a:srgbClr val="E8FEE9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LMSans10-Regular-Identity-H"/>
              </a:rPr>
              <a:t>J. Liu, R. Bai, Z. Lu, P. Ge, U. </a:t>
            </a:r>
            <a:r>
              <a:rPr lang="en-US" sz="1200" dirty="0" err="1">
                <a:latin typeface="LMSans10-Regular-Identity-H"/>
              </a:rPr>
              <a:t>Aickelin</a:t>
            </a:r>
            <a:r>
              <a:rPr lang="en-US" sz="1200" dirty="0">
                <a:latin typeface="LMSans10-Regular-Identity-H"/>
              </a:rPr>
              <a:t>, and D. Liu, “Data-driven regular expressions evolution for medical text classification using genetic programming,” in </a:t>
            </a:r>
            <a:r>
              <a:rPr lang="en-US" sz="1200" i="1" dirty="0">
                <a:latin typeface="LMSans10-Oblique-Identity-H"/>
              </a:rPr>
              <a:t>2020 IEEE Congress on Evolutionary Computation (CEC)</a:t>
            </a:r>
            <a:r>
              <a:rPr lang="en-US" sz="1200" dirty="0">
                <a:latin typeface="LMSans10-Regular-Identity-H"/>
              </a:rPr>
              <a:t>, pp. 1–8, IEEE, 2020.</a:t>
            </a:r>
            <a:endParaRPr lang="en-US" sz="1200" dirty="0"/>
          </a:p>
        </p:txBody>
      </p:sp>
      <p:pic>
        <p:nvPicPr>
          <p:cNvPr id="7" name="图片 6" descr="截屏2025-05-08 14.41.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15" y="1772285"/>
            <a:ext cx="4039870" cy="1077595"/>
          </a:xfrm>
          <a:prstGeom prst="rect">
            <a:avLst/>
          </a:prstGeom>
        </p:spPr>
      </p:pic>
      <p:pic>
        <p:nvPicPr>
          <p:cNvPr id="9" name="图片 8" descr="截屏2025-05-08 14.41.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29350"/>
            <a:ext cx="4089400" cy="3022600"/>
          </a:xfrm>
          <a:prstGeom prst="rect">
            <a:avLst/>
          </a:prstGeom>
        </p:spPr>
      </p:pic>
      <p:pic>
        <p:nvPicPr>
          <p:cNvPr id="10" name="图片 9" descr="截屏2025-05-08 14.42.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055" y="6162040"/>
            <a:ext cx="3949700" cy="3022600"/>
          </a:xfrm>
          <a:prstGeom prst="rect">
            <a:avLst/>
          </a:prstGeom>
        </p:spPr>
      </p:pic>
      <p:pic>
        <p:nvPicPr>
          <p:cNvPr id="12" name="图片 11" descr="截屏2025-05-08 14.42.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6195" y="9189720"/>
            <a:ext cx="45847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>
          <a:xfrm>
            <a:off x="424619" y="1179736"/>
            <a:ext cx="6307621" cy="4814540"/>
          </a:xfrm>
        </p:spPr>
        <p:txBody>
          <a:bodyPr/>
          <a:lstStyle/>
          <a:p>
            <a:r>
              <a:rPr lang="en-US" sz="2000" dirty="0"/>
              <a:t>Parameters</a:t>
            </a:r>
            <a:endParaRPr lang="en-US" sz="2000" dirty="0"/>
          </a:p>
          <a:p>
            <a:pPr lvl="1"/>
            <a:r>
              <a:rPr lang="en-US" sz="2000" dirty="0"/>
              <a:t>P</a:t>
            </a:r>
            <a:r>
              <a:rPr lang="en-US" sz="2000" dirty="0"/>
              <a:t>opulation size: 20</a:t>
            </a:r>
            <a:endParaRPr lang="en-US" sz="2000" dirty="0"/>
          </a:p>
          <a:p>
            <a:pPr lvl="1"/>
            <a:r>
              <a:rPr lang="en-US" sz="2000" dirty="0"/>
              <a:t>Num. of gen.: 1000</a:t>
            </a:r>
            <a:endParaRPr lang="en-US" sz="2000" dirty="0"/>
          </a:p>
          <a:p>
            <a:pPr lvl="1"/>
            <a:r>
              <a:rPr lang="en-US" sz="2000" dirty="0"/>
              <a:t>Crossover prob: </a:t>
            </a:r>
            <a:endParaRPr lang="en-US" sz="2000" dirty="0"/>
          </a:p>
          <a:p>
            <a:pPr lvl="1"/>
            <a:r>
              <a:rPr lang="en-US" sz="2000" dirty="0"/>
              <a:t>Mutation prob: 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000" dirty="0"/>
              <a:t>Test instances </a:t>
            </a:r>
            <a:endParaRPr lang="en-US" sz="2000" dirty="0"/>
          </a:p>
          <a:p>
            <a:pPr lvl="1"/>
            <a:r>
              <a:rPr lang="en-US" sz="2000" dirty="0"/>
              <a:t>a total of 4,634,742 Chinese text records</a:t>
            </a:r>
            <a:endParaRPr lang="en-US" sz="2000" dirty="0"/>
          </a:p>
          <a:p>
            <a:pPr lvl="1"/>
            <a:r>
              <a:rPr lang="en-US" sz="2000" dirty="0"/>
              <a:t>30 medical categories</a:t>
            </a:r>
            <a:endParaRPr lang="en-US" sz="2000" dirty="0"/>
          </a:p>
          <a:p>
            <a:pPr lvl="1"/>
            <a:r>
              <a:rPr lang="en-US" sz="2000" dirty="0"/>
              <a:t>A full training takes a day to complete!!! 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 for RegEx Based Medical Text Classifier (6)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8742" y="956167"/>
            <a:ext cx="1751729" cy="17517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316" y="2996952"/>
            <a:ext cx="3505200" cy="723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922" y="2352296"/>
            <a:ext cx="3517900" cy="711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360" y="539750"/>
            <a:ext cx="4200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多个种群（</a:t>
            </a:r>
            <a:r>
              <a:rPr lang="en-US" altLang="zh-CN"/>
              <a:t>populations</a:t>
            </a:r>
            <a:r>
              <a:rPr lang="zh-CN" altLang="en-US"/>
              <a:t>）共同进化，适应一个共享或相互影响的</a:t>
            </a:r>
            <a:r>
              <a:rPr lang="en-US" altLang="zh-CN"/>
              <a:t>“</a:t>
            </a:r>
            <a:r>
              <a:rPr lang="zh-CN" altLang="en-US"/>
              <a:t>环境</a:t>
            </a:r>
            <a:r>
              <a:rPr lang="en-US" altLang="zh-CN"/>
              <a:t>”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图片 6" descr="截屏2025-05-08 14.44.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195" y="5517515"/>
            <a:ext cx="6121400" cy="1816100"/>
          </a:xfrm>
          <a:prstGeom prst="rect">
            <a:avLst/>
          </a:prstGeom>
        </p:spPr>
      </p:pic>
      <p:pic>
        <p:nvPicPr>
          <p:cNvPr id="8" name="图片 7" descr="截屏2025-05-08 14.44.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195" y="7317740"/>
            <a:ext cx="6718300" cy="4445000"/>
          </a:xfrm>
          <a:prstGeom prst="rect">
            <a:avLst/>
          </a:prstGeom>
        </p:spPr>
      </p:pic>
      <p:pic>
        <p:nvPicPr>
          <p:cNvPr id="10" name="图片 9" descr="截屏2025-05-08 14.45.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4345" y="7749540"/>
            <a:ext cx="4432300" cy="1447800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5908675" y="4791075"/>
            <a:ext cx="1976120" cy="30308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2" name="图片 11" descr="截屏2025-05-08 14.45.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4300" y="10952480"/>
            <a:ext cx="5410200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6374" y="4247535"/>
            <a:ext cx="6624017" cy="21807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932" y="1097029"/>
            <a:ext cx="3322149" cy="21214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9" y="939297"/>
            <a:ext cx="5571769" cy="3308238"/>
          </a:xfrm>
          <a:prstGeom prst="rect">
            <a:avLst/>
          </a:prstGeom>
        </p:spPr>
      </p:pic>
      <p:pic>
        <p:nvPicPr>
          <p:cNvPr id="2" name="图片 1" descr="截屏2025-05-08 14.46.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" y="6165215"/>
            <a:ext cx="7035800" cy="5384800"/>
          </a:xfrm>
          <a:prstGeom prst="rect">
            <a:avLst/>
          </a:prstGeom>
        </p:spPr>
      </p:pic>
      <p:pic>
        <p:nvPicPr>
          <p:cNvPr id="3" name="图片 2" descr="截屏2025-05-08 14.46.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" y="11494135"/>
            <a:ext cx="505460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altLang="zh-CN" dirty="0">
              <a:ea typeface="宋体" pitchFamily="2" charset="-122"/>
            </a:endParaRPr>
          </a:p>
          <a:p>
            <a:pPr marL="0" indent="0">
              <a:buNone/>
            </a:pPr>
            <a:endParaRPr lang="en-GB" altLang="zh-CN" dirty="0">
              <a:ea typeface="宋体" pitchFamily="2" charset="-122"/>
            </a:endParaRPr>
          </a:p>
          <a:p>
            <a:pPr marL="0" indent="0">
              <a:buNone/>
            </a:pPr>
            <a:endParaRPr lang="en-GB" altLang="zh-CN" dirty="0">
              <a:ea typeface="宋体" pitchFamily="2" charset="-122"/>
            </a:endParaRPr>
          </a:p>
          <a:p>
            <a:pPr marL="0" indent="0">
              <a:buNone/>
            </a:pPr>
            <a:endParaRPr lang="en-GB" altLang="zh-CN" dirty="0">
              <a:ea typeface="宋体" pitchFamily="2" charset="-122"/>
            </a:endParaRPr>
          </a:p>
          <a:p>
            <a:pPr marL="0" indent="0" algn="ctr">
              <a:buNone/>
            </a:pPr>
            <a:r>
              <a:rPr lang="en-GB" altLang="zh-CN" dirty="0">
                <a:ea typeface="宋体" pitchFamily="2" charset="-122"/>
              </a:rPr>
              <a:t>Vehicle Routing Problem</a:t>
            </a:r>
            <a:endParaRPr lang="en-GB" altLang="zh-CN" dirty="0">
              <a:ea typeface="宋体" pitchFamily="2" charset="-122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ea typeface="宋体" pitchFamily="2" charset="-122"/>
              </a:rPr>
              <a:t>More Evolutionary Algorithms </a:t>
            </a:r>
            <a:endParaRPr lang="en-GB" altLang="zh-CN" dirty="0">
              <a:ea typeface="宋体" pitchFamily="2" charset="-122"/>
            </a:endParaRPr>
          </a:p>
          <a:p>
            <a:pPr lvl="1"/>
            <a:r>
              <a:rPr lang="en-GB" altLang="zh-CN" dirty="0">
                <a:ea typeface="宋体" pitchFamily="2" charset="-122"/>
              </a:rPr>
              <a:t>Ant Colony </a:t>
            </a:r>
            <a:r>
              <a:rPr lang="en-GB" altLang="zh-CN" dirty="0" err="1">
                <a:ea typeface="宋体" pitchFamily="2" charset="-122"/>
              </a:rPr>
              <a:t>Opimisation</a:t>
            </a:r>
            <a:r>
              <a:rPr lang="en-GB" altLang="zh-CN" dirty="0">
                <a:ea typeface="宋体" pitchFamily="2" charset="-122"/>
              </a:rPr>
              <a:t> (ACO)</a:t>
            </a:r>
            <a:endParaRPr lang="en-GB" altLang="zh-CN" dirty="0">
              <a:ea typeface="宋体" pitchFamily="2" charset="-122"/>
            </a:endParaRPr>
          </a:p>
          <a:p>
            <a:pPr lvl="1"/>
            <a:r>
              <a:rPr lang="en-GB" altLang="zh-CN" dirty="0">
                <a:ea typeface="宋体" pitchFamily="2" charset="-122"/>
              </a:rPr>
              <a:t>Particle Swarm Optimisation (PSO)</a:t>
            </a:r>
            <a:endParaRPr lang="en-GB" altLang="zh-CN" dirty="0">
              <a:ea typeface="宋体" pitchFamily="2" charset="-122"/>
            </a:endParaRPr>
          </a:p>
          <a:p>
            <a:pPr lvl="1"/>
            <a:endParaRPr lang="en-GB" altLang="zh-CN" dirty="0">
              <a:ea typeface="宋体" pitchFamily="2" charset="-122"/>
            </a:endParaRPr>
          </a:p>
          <a:p>
            <a:pPr lvl="1"/>
            <a:endParaRPr lang="en-GB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51520" y="72007"/>
            <a:ext cx="8712968" cy="764705"/>
          </a:xfrm>
        </p:spPr>
        <p:txBody>
          <a:bodyPr/>
          <a:lstStyle/>
          <a:p>
            <a:r>
              <a:rPr lang="en-US" dirty="0"/>
              <a:t>The next lecture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C51C5-6A51-417D-95E0-B5BEB324FC04}" type="slidenum">
              <a:rPr lang="en-GB" altLang="zh-CN" smtClean="0"/>
            </a:fld>
            <a:endParaRPr lang="en-GB" altLang="zh-C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ea typeface="宋体" pitchFamily="2" charset="-122"/>
              </a:rPr>
              <a:t>More on Population based metaheuristics</a:t>
            </a:r>
            <a:endParaRPr lang="en-GB" altLang="zh-CN" dirty="0">
              <a:ea typeface="宋体" pitchFamily="2" charset="-122"/>
            </a:endParaRPr>
          </a:p>
          <a:p>
            <a:pPr lvl="1"/>
            <a:r>
              <a:rPr lang="en-GB" altLang="zh-CN" dirty="0">
                <a:ea typeface="宋体" pitchFamily="2" charset="-122"/>
              </a:rPr>
              <a:t>GA </a:t>
            </a:r>
            <a:r>
              <a:rPr lang="en-GB" altLang="zh-CN" dirty="0">
                <a:solidFill>
                  <a:srgbClr val="FF0000"/>
                </a:solidFill>
                <a:ea typeface="宋体" pitchFamily="2" charset="-122"/>
              </a:rPr>
              <a:t>Parameters</a:t>
            </a:r>
            <a:r>
              <a:rPr lang="en-GB" altLang="zh-CN" dirty="0">
                <a:ea typeface="宋体" pitchFamily="2" charset="-122"/>
              </a:rPr>
              <a:t> and </a:t>
            </a:r>
            <a:r>
              <a:rPr lang="en-GB" altLang="zh-CN" dirty="0">
                <a:solidFill>
                  <a:srgbClr val="FF0000"/>
                </a:solidFill>
                <a:ea typeface="宋体" pitchFamily="2" charset="-122"/>
              </a:rPr>
              <a:t>Extensions</a:t>
            </a:r>
            <a:endParaRPr lang="en-GB" altLang="zh-CN" dirty="0">
              <a:solidFill>
                <a:srgbClr val="FF0000"/>
              </a:solidFill>
              <a:ea typeface="宋体" pitchFamily="2" charset="-122"/>
            </a:endParaRPr>
          </a:p>
          <a:p>
            <a:pPr lvl="1"/>
            <a:r>
              <a:rPr lang="en-GB" altLang="zh-CN" dirty="0">
                <a:ea typeface="宋体" pitchFamily="2" charset="-122"/>
              </a:rPr>
              <a:t>Applications</a:t>
            </a:r>
            <a:endParaRPr lang="en-GB" altLang="zh-CN" dirty="0">
              <a:ea typeface="宋体" pitchFamily="2" charset="-122"/>
            </a:endParaRPr>
          </a:p>
          <a:p>
            <a:pPr lvl="2"/>
            <a:r>
              <a:rPr lang="en-GB" altLang="zh-CN" dirty="0">
                <a:ea typeface="宋体" pitchFamily="2" charset="-122"/>
              </a:rPr>
              <a:t>Medical text classification </a:t>
            </a:r>
            <a:endParaRPr lang="en-GB" altLang="zh-CN" dirty="0">
              <a:ea typeface="宋体" pitchFamily="2" charset="-122"/>
            </a:endParaRPr>
          </a:p>
          <a:p>
            <a:pPr lvl="2"/>
            <a:r>
              <a:rPr lang="en-GB" altLang="zh-CN" dirty="0">
                <a:ea typeface="宋体" pitchFamily="2" charset="-122"/>
              </a:rPr>
              <a:t>Container Transportation</a:t>
            </a:r>
            <a:endParaRPr lang="en-GB" altLang="zh-CN" dirty="0">
              <a:ea typeface="宋体" pitchFamily="2" charset="-122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C51C5-6A51-417D-95E0-B5BEB324FC04}" type="slidenum">
              <a:rPr lang="en-GB" altLang="zh-CN" smtClean="0"/>
            </a:fld>
            <a:endParaRPr lang="en-GB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>
          <a:xfrm>
            <a:off x="277397" y="1062732"/>
            <a:ext cx="4510627" cy="4814540"/>
          </a:xfrm>
        </p:spPr>
        <p:txBody>
          <a:bodyPr/>
          <a:lstStyle/>
          <a:p>
            <a:r>
              <a:rPr lang="en-US" sz="2000" dirty="0"/>
              <a:t>Imulates natural evolution process</a:t>
            </a:r>
            <a:endParaRPr lang="en-US" sz="2000" dirty="0"/>
          </a:p>
          <a:p>
            <a:r>
              <a:rPr lang="en-US" sz="2000" dirty="0"/>
              <a:t>Some important decisions to make</a:t>
            </a:r>
            <a:endParaRPr lang="en-US" sz="2000" dirty="0"/>
          </a:p>
          <a:p>
            <a:pPr lvl="1"/>
            <a:r>
              <a:rPr lang="en-US" sz="1400" dirty="0"/>
              <a:t>Encoding/decoding, S</a:t>
            </a:r>
            <a:r>
              <a:rPr lang="en-US" sz="1400" dirty="0"/>
              <a:t>election method, Crossover/mutation, Replacement, etc. </a:t>
            </a:r>
            <a:endParaRPr lang="en-US" dirty="0"/>
          </a:p>
          <a:p>
            <a:r>
              <a:rPr lang="en-US" sz="2000" dirty="0"/>
              <a:t>Each stage has parameters. Main parameters are:</a:t>
            </a:r>
            <a:endParaRPr lang="en-US" dirty="0"/>
          </a:p>
          <a:p>
            <a:pPr lvl="1"/>
            <a:r>
              <a:rPr lang="en-US" sz="1800" dirty="0">
                <a:highlight>
                  <a:srgbClr val="FFFF00"/>
                </a:highlight>
              </a:rPr>
              <a:t>pop_size</a:t>
            </a:r>
            <a:endParaRPr lang="en-US" sz="1800" dirty="0">
              <a:highlight>
                <a:srgbClr val="FFFF00"/>
              </a:highlight>
            </a:endParaRPr>
          </a:p>
          <a:p>
            <a:pPr lvl="1"/>
            <a:r>
              <a:rPr lang="en-US" sz="1800" dirty="0">
                <a:highlight>
                  <a:srgbClr val="FFFF00"/>
                </a:highlight>
              </a:rPr>
              <a:t>num_of_gen</a:t>
            </a:r>
            <a:endParaRPr lang="en-US" sz="1800" dirty="0">
              <a:highlight>
                <a:srgbClr val="FFFF00"/>
              </a:highlight>
            </a:endParaRPr>
          </a:p>
          <a:p>
            <a:pPr lvl="1"/>
            <a:r>
              <a:rPr lang="en-US" sz="1800" i="1" dirty="0">
                <a:highlight>
                  <a:srgbClr val="FFFF00"/>
                </a:highlight>
              </a:rPr>
              <a:t>p</a:t>
            </a:r>
            <a:r>
              <a:rPr lang="en-US" sz="1800" i="1" baseline="-25000" dirty="0">
                <a:highlight>
                  <a:srgbClr val="FFFF00"/>
                </a:highlight>
              </a:rPr>
              <a:t>c </a:t>
            </a:r>
            <a:r>
              <a:rPr lang="en-US" sz="1800" dirty="0">
                <a:highlight>
                  <a:srgbClr val="FFFF00"/>
                </a:highlight>
              </a:rPr>
              <a:t>, </a:t>
            </a:r>
            <a:r>
              <a:rPr lang="en-US" sz="1800" i="1" dirty="0">
                <a:highlight>
                  <a:srgbClr val="FFFF00"/>
                </a:highlight>
              </a:rPr>
              <a:t>p</a:t>
            </a:r>
            <a:r>
              <a:rPr lang="en-US" sz="1800" i="1" baseline="-25000" dirty="0">
                <a:highlight>
                  <a:srgbClr val="FFFF00"/>
                </a:highlight>
              </a:rPr>
              <a:t>m</a:t>
            </a:r>
            <a:endParaRPr lang="en-US" sz="1800" i="1" baseline="-25000" dirty="0">
              <a:highlight>
                <a:srgbClr val="FFFF00"/>
              </a:highlight>
            </a:endParaRPr>
          </a:p>
          <a:p>
            <a:pPr lvl="1"/>
            <a:r>
              <a:rPr lang="en-US" sz="1800" dirty="0">
                <a:highlight>
                  <a:srgbClr val="FFFF00"/>
                </a:highlight>
              </a:rPr>
              <a:t>tourm_size </a:t>
            </a:r>
            <a:endParaRPr lang="en-US" dirty="0"/>
          </a:p>
          <a:p>
            <a:r>
              <a:rPr lang="en-US" sz="2000" dirty="0"/>
              <a:t>Parameter tuning &amp; I</a:t>
            </a:r>
            <a:r>
              <a:rPr lang="en-US" sz="2000" dirty="0"/>
              <a:t>mplications…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of EA &amp; </a:t>
            </a:r>
            <a:br>
              <a:rPr lang="en-US" dirty="0"/>
            </a:br>
            <a:r>
              <a:rPr lang="en-US" dirty="0"/>
              <a:t>Parameter Tuning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673303" y="1299058"/>
            <a:ext cx="4263729" cy="4161455"/>
            <a:chOff x="4673303" y="1299058"/>
            <a:chExt cx="4263729" cy="4161455"/>
          </a:xfrm>
        </p:grpSpPr>
        <p:sp>
          <p:nvSpPr>
            <p:cNvPr id="7" name="Rounded Rectangle 1"/>
            <p:cNvSpPr>
              <a:spLocks noChangeArrowheads="1"/>
            </p:cNvSpPr>
            <p:nvPr/>
          </p:nvSpPr>
          <p:spPr bwMode="auto">
            <a:xfrm>
              <a:off x="6006849" y="2242199"/>
              <a:ext cx="1136650" cy="454025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Population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sp>
          <p:nvSpPr>
            <p:cNvPr id="8" name="Rounded Rectangle 2"/>
            <p:cNvSpPr>
              <a:spLocks noChangeArrowheads="1"/>
            </p:cNvSpPr>
            <p:nvPr/>
          </p:nvSpPr>
          <p:spPr bwMode="auto">
            <a:xfrm>
              <a:off x="6056712" y="3713032"/>
              <a:ext cx="1136650" cy="408143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Crossover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sp>
          <p:nvSpPr>
            <p:cNvPr id="9" name="Rounded Rectangle 3"/>
            <p:cNvSpPr>
              <a:spLocks noChangeArrowheads="1"/>
            </p:cNvSpPr>
            <p:nvPr/>
          </p:nvSpPr>
          <p:spPr bwMode="auto">
            <a:xfrm>
              <a:off x="6056712" y="4139747"/>
              <a:ext cx="1136650" cy="365374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Mutation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5157076" y="2469211"/>
              <a:ext cx="1108047" cy="2683981"/>
              <a:chOff x="5218326" y="1825139"/>
              <a:chExt cx="1108047" cy="2683981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flipH="1">
                <a:off x="5218326" y="4495613"/>
                <a:ext cx="110804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218326" y="1825139"/>
                <a:ext cx="1746" cy="2683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V="1">
                <a:off x="5218326" y="1825139"/>
                <a:ext cx="861422" cy="88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Diamond 10"/>
            <p:cNvSpPr>
              <a:spLocks noChangeArrowheads="1"/>
            </p:cNvSpPr>
            <p:nvPr/>
          </p:nvSpPr>
          <p:spPr bwMode="auto">
            <a:xfrm>
              <a:off x="7622157" y="2128856"/>
              <a:ext cx="1314875" cy="660400"/>
            </a:xfrm>
            <a:prstGeom prst="diamond">
              <a:avLst/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0" tIns="45720" rIns="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Stop?</a:t>
              </a:r>
              <a:endPara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sp>
          <p:nvSpPr>
            <p:cNvPr id="15" name="Rounded Rectangle 11"/>
            <p:cNvSpPr>
              <a:spLocks noChangeArrowheads="1"/>
            </p:cNvSpPr>
            <p:nvPr/>
          </p:nvSpPr>
          <p:spPr bwMode="auto">
            <a:xfrm>
              <a:off x="7784954" y="3296902"/>
              <a:ext cx="1008062" cy="454025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Output 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8257630" y="2808270"/>
              <a:ext cx="0" cy="461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 Box 17"/>
            <p:cNvSpPr txBox="1">
              <a:spLocks noChangeArrowheads="1"/>
            </p:cNvSpPr>
            <p:nvPr/>
          </p:nvSpPr>
          <p:spPr bwMode="auto">
            <a:xfrm>
              <a:off x="4862960" y="5095388"/>
              <a:ext cx="1273997" cy="36512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replacement</a:t>
              </a:r>
              <a:endPara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6606602" y="2696225"/>
              <a:ext cx="0" cy="3162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 Box 19"/>
            <p:cNvSpPr txBox="1">
              <a:spLocks noChangeArrowheads="1"/>
            </p:cNvSpPr>
            <p:nvPr/>
          </p:nvSpPr>
          <p:spPr bwMode="auto">
            <a:xfrm>
              <a:off x="6528862" y="1857275"/>
              <a:ext cx="1570358" cy="36512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initialisation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6575174" y="1788713"/>
              <a:ext cx="0" cy="461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6006849" y="3696436"/>
              <a:ext cx="1273999" cy="88069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6632776" y="3352992"/>
              <a:ext cx="0" cy="3162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6641152" y="4577579"/>
              <a:ext cx="0" cy="3162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ounded Rectangle 4"/>
            <p:cNvSpPr>
              <a:spLocks noChangeArrowheads="1"/>
            </p:cNvSpPr>
            <p:nvPr/>
          </p:nvSpPr>
          <p:spPr bwMode="auto">
            <a:xfrm>
              <a:off x="6038277" y="4884900"/>
              <a:ext cx="1136650" cy="454025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C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hildren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7167789" y="2470493"/>
              <a:ext cx="4293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 Box 19"/>
            <p:cNvSpPr txBox="1">
              <a:spLocks noChangeArrowheads="1"/>
            </p:cNvSpPr>
            <p:nvPr/>
          </p:nvSpPr>
          <p:spPr bwMode="auto">
            <a:xfrm>
              <a:off x="5266689" y="2621001"/>
              <a:ext cx="786969" cy="36512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fitness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241628" y="2889978"/>
              <a:ext cx="12872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Rounded Rectangle 1"/>
            <p:cNvSpPr>
              <a:spLocks noChangeArrowheads="1"/>
            </p:cNvSpPr>
            <p:nvPr/>
          </p:nvSpPr>
          <p:spPr bwMode="auto">
            <a:xfrm>
              <a:off x="5809952" y="1299058"/>
              <a:ext cx="1570358" cy="560972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 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Encoding</a:t>
              </a:r>
              <a:endParaRPr lang="en-US" altLang="en-US" sz="1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503050405090304" pitchFamily="18" charset="0"/>
              </a:endParaRPr>
            </a:p>
            <a:p>
              <a:pPr lvl="0" algn="ctr" eaLnBrk="0" hangingPunct="0"/>
              <a:r>
                <a:rPr lang="en-US" altLang="en-US" sz="1600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(Chromosome)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cxnSp>
          <p:nvCxnSpPr>
            <p:cNvPr id="51" name="Straight Connector 50"/>
            <p:cNvCxnSpPr>
              <a:stCxn id="49" idx="1"/>
            </p:cNvCxnSpPr>
            <p:nvPr/>
          </p:nvCxnSpPr>
          <p:spPr>
            <a:xfrm flipH="1">
              <a:off x="5309946" y="1579544"/>
              <a:ext cx="5000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5308282" y="1579544"/>
              <a:ext cx="0" cy="3162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Rounded Rectangle 1"/>
            <p:cNvSpPr>
              <a:spLocks noChangeArrowheads="1"/>
            </p:cNvSpPr>
            <p:nvPr/>
          </p:nvSpPr>
          <p:spPr bwMode="auto">
            <a:xfrm>
              <a:off x="4673303" y="1906110"/>
              <a:ext cx="1136650" cy="454025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Decoding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sp>
          <p:nvSpPr>
            <p:cNvPr id="76" name="Text Box 19"/>
            <p:cNvSpPr txBox="1">
              <a:spLocks noChangeArrowheads="1"/>
            </p:cNvSpPr>
            <p:nvPr/>
          </p:nvSpPr>
          <p:spPr bwMode="auto">
            <a:xfrm>
              <a:off x="6575174" y="2683678"/>
              <a:ext cx="1033453" cy="36512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 b="1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selection</a:t>
              </a:r>
              <a:endPara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sp>
          <p:nvSpPr>
            <p:cNvPr id="19" name="Rounded Rectangle 16"/>
            <p:cNvSpPr>
              <a:spLocks noChangeArrowheads="1"/>
            </p:cNvSpPr>
            <p:nvPr/>
          </p:nvSpPr>
          <p:spPr bwMode="auto">
            <a:xfrm>
              <a:off x="6038276" y="3033572"/>
              <a:ext cx="1242571" cy="365125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Mating pool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cxnSp>
          <p:nvCxnSpPr>
            <p:cNvPr id="82" name="Straight Connector 81"/>
            <p:cNvCxnSpPr>
              <a:stCxn id="68" idx="2"/>
            </p:cNvCxnSpPr>
            <p:nvPr/>
          </p:nvCxnSpPr>
          <p:spPr>
            <a:xfrm>
              <a:off x="5241628" y="2360135"/>
              <a:ext cx="0" cy="5298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图片 15" descr="截屏2025-05-08 13.38.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58230"/>
            <a:ext cx="5448300" cy="5461000"/>
          </a:xfrm>
          <a:prstGeom prst="rect">
            <a:avLst/>
          </a:prstGeom>
        </p:spPr>
      </p:pic>
      <p:pic>
        <p:nvPicPr>
          <p:cNvPr id="17" name="图片 16" descr="截屏2025-05-08 13.38.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010" y="5647055"/>
            <a:ext cx="4673600" cy="2641600"/>
          </a:xfrm>
          <a:prstGeom prst="rect">
            <a:avLst/>
          </a:prstGeom>
        </p:spPr>
      </p:pic>
      <p:pic>
        <p:nvPicPr>
          <p:cNvPr id="23" name="图片 22" descr="截屏2025-05-08 13.38.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55" y="8902065"/>
            <a:ext cx="4902200" cy="2235200"/>
          </a:xfrm>
          <a:prstGeom prst="rect">
            <a:avLst/>
          </a:prstGeom>
        </p:spPr>
      </p:pic>
      <p:pic>
        <p:nvPicPr>
          <p:cNvPr id="24" name="图片 23" descr="截屏2025-05-08 13.39.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195" y="11575415"/>
            <a:ext cx="64770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altLang="en-US" sz="2600" dirty="0"/>
              <a:t>Avoid converging to local optima</a:t>
            </a:r>
            <a:endParaRPr lang="en-AU" altLang="en-US" sz="2600" dirty="0"/>
          </a:p>
          <a:p>
            <a:r>
              <a:rPr lang="en-AU" altLang="en-US" sz="2600" dirty="0"/>
              <a:t>Use exploration of the search space and exploitation of promising areas. </a:t>
            </a:r>
            <a:endParaRPr lang="en-AU" altLang="en-US" sz="2600" dirty="0"/>
          </a:p>
          <a:p>
            <a:pPr lvl="1"/>
            <a:r>
              <a:rPr lang="en-US" altLang="en-US" sz="2200" b="1" dirty="0"/>
              <a:t>Reproduction</a:t>
            </a:r>
            <a:r>
              <a:rPr lang="en-US" altLang="en-US" sz="2200" dirty="0"/>
              <a:t> focuses on high fitness individuals, thus  exploiting  (</a:t>
            </a:r>
            <a:r>
              <a:rPr lang="en-US" altLang="en-US" sz="2200" b="1" dirty="0">
                <a:solidFill>
                  <a:srgbClr val="FF0000"/>
                </a:solidFill>
              </a:rPr>
              <a:t>EXPLOITATION</a:t>
            </a:r>
            <a:r>
              <a:rPr lang="en-US" altLang="en-US" sz="2200" dirty="0"/>
              <a:t>)  the  available fitness information.  </a:t>
            </a:r>
            <a:endParaRPr lang="en-US" altLang="en-US" sz="2200" dirty="0"/>
          </a:p>
          <a:p>
            <a:pPr lvl="1"/>
            <a:r>
              <a:rPr lang="en-US" altLang="en-US" sz="2200" b="1" dirty="0"/>
              <a:t>Recombination</a:t>
            </a:r>
            <a:r>
              <a:rPr lang="en-US" altLang="en-US" sz="2200" dirty="0"/>
              <a:t> and </a:t>
            </a:r>
            <a:r>
              <a:rPr lang="en-US" altLang="en-US" sz="2200" b="1" dirty="0"/>
              <a:t>mutation</a:t>
            </a:r>
            <a:r>
              <a:rPr lang="en-US" altLang="en-US" sz="2200" dirty="0"/>
              <a:t> perturb those individuals, providing general heuristics for </a:t>
            </a:r>
            <a:r>
              <a:rPr lang="en-US" altLang="en-US" sz="2200" b="1" dirty="0">
                <a:solidFill>
                  <a:srgbClr val="FF0000"/>
                </a:solidFill>
              </a:rPr>
              <a:t>EXPLORATION</a:t>
            </a:r>
            <a:r>
              <a:rPr lang="en-US" altLang="en-US" sz="2200" dirty="0"/>
              <a:t>. </a:t>
            </a:r>
            <a:r>
              <a:rPr lang="en-AU" altLang="en-US" sz="2200" dirty="0"/>
              <a:t>Through recombination operators, reach better solutions by combining already found good solutions</a:t>
            </a:r>
            <a:endParaRPr lang="tr-TR" altLang="en-US" sz="2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550B-508B-4D61-A817-90B00A29C4EF}" type="slidenum">
              <a:rPr lang="tr-TR" altLang="en-US" smtClean="0"/>
            </a:fld>
            <a:endParaRPr lang="tr-TR" altLang="en-US"/>
          </a:p>
        </p:txBody>
      </p:sp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400" dirty="0"/>
              <a:t>EAs – Features (I)</a:t>
            </a:r>
            <a:endParaRPr lang="tr-TR" altLang="en-US" sz="3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4" name="文本框 3"/>
          <p:cNvSpPr txBox="1"/>
          <p:nvPr/>
        </p:nvSpPr>
        <p:spPr>
          <a:xfrm>
            <a:off x="759460" y="66992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避免陷入局部最优解</a:t>
            </a:r>
            <a:endParaRPr lang="zh-CN" altLang="en-US"/>
          </a:p>
        </p:txBody>
      </p:sp>
      <p:pic>
        <p:nvPicPr>
          <p:cNvPr id="5" name="图片 4" descr="截屏2025-05-08 13.44.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445760"/>
            <a:ext cx="4686300" cy="6731000"/>
          </a:xfrm>
          <a:prstGeom prst="rect">
            <a:avLst/>
          </a:prstGeom>
        </p:spPr>
      </p:pic>
      <p:pic>
        <p:nvPicPr>
          <p:cNvPr id="6" name="图片 5" descr="截屏2025-05-08 13.45.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0" y="6741795"/>
            <a:ext cx="53848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altLang="en-US" dirty="0"/>
              <a:t>Be independent of initial starting point(s)</a:t>
            </a:r>
            <a:endParaRPr lang="en-AU" altLang="en-US" dirty="0"/>
          </a:p>
          <a:p>
            <a:pPr lvl="1"/>
            <a:r>
              <a:rPr lang="en-AU" altLang="en-US" dirty="0"/>
              <a:t>Start search from </a:t>
            </a:r>
            <a:r>
              <a:rPr lang="en-AU" altLang="en-US" dirty="0">
                <a:solidFill>
                  <a:srgbClr val="FF0000"/>
                </a:solidFill>
              </a:rPr>
              <a:t>many points</a:t>
            </a:r>
            <a:r>
              <a:rPr lang="en-AU" altLang="en-US" dirty="0"/>
              <a:t> in the search space</a:t>
            </a:r>
            <a:endParaRPr lang="en-AU" altLang="en-US" dirty="0"/>
          </a:p>
          <a:p>
            <a:r>
              <a:rPr lang="en-AU" altLang="en-US" dirty="0"/>
              <a:t>Conduct search in </a:t>
            </a:r>
            <a:r>
              <a:rPr lang="en-AU" altLang="en-US" dirty="0">
                <a:solidFill>
                  <a:srgbClr val="FF0000"/>
                </a:solidFill>
              </a:rPr>
              <a:t>parallel</a:t>
            </a:r>
            <a:r>
              <a:rPr lang="en-AU" altLang="en-US" dirty="0"/>
              <a:t> over the search space</a:t>
            </a:r>
            <a:endParaRPr lang="en-AU" altLang="en-US" dirty="0"/>
          </a:p>
          <a:p>
            <a:pPr lvl="1"/>
            <a:r>
              <a:rPr lang="en-AU" altLang="en-US" dirty="0"/>
              <a:t>implicit parallelism</a:t>
            </a:r>
            <a:endParaRPr lang="en-AU" altLang="en-US" dirty="0"/>
          </a:p>
          <a:p>
            <a:r>
              <a:rPr lang="en-AU" altLang="en-US" dirty="0"/>
              <a:t>May be used together with other approaches (hybrids)</a:t>
            </a:r>
            <a:endParaRPr lang="tr-TR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550B-508B-4D61-A817-90B00A29C4EF}" type="slidenum">
              <a:rPr lang="tr-TR" altLang="en-US" smtClean="0"/>
            </a:fld>
            <a:endParaRPr lang="tr-TR" altLang="en-US"/>
          </a:p>
        </p:txBody>
      </p:sp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400" dirty="0"/>
              <a:t>EAs – Features II</a:t>
            </a:r>
            <a:endParaRPr lang="tr-TR" altLang="en-US" sz="3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pic>
        <p:nvPicPr>
          <p:cNvPr id="4" name="图片 3" descr="截屏2025-05-08 14.21.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221480"/>
            <a:ext cx="6102350" cy="1872615"/>
          </a:xfrm>
          <a:prstGeom prst="rect">
            <a:avLst/>
          </a:prstGeom>
        </p:spPr>
      </p:pic>
      <p:pic>
        <p:nvPicPr>
          <p:cNvPr id="5" name="图片 4" descr="截屏2025-05-08 14.21.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3460"/>
            <a:ext cx="5270500" cy="2514600"/>
          </a:xfrm>
          <a:prstGeom prst="rect">
            <a:avLst/>
          </a:prstGeom>
        </p:spPr>
      </p:pic>
      <p:pic>
        <p:nvPicPr>
          <p:cNvPr id="6" name="图片 5" descr="截屏2025-05-08 14.22.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13775"/>
            <a:ext cx="5689600" cy="3632200"/>
          </a:xfrm>
          <a:prstGeom prst="rect">
            <a:avLst/>
          </a:prstGeom>
        </p:spPr>
      </p:pic>
      <p:pic>
        <p:nvPicPr>
          <p:cNvPr id="7" name="图片 6" descr="截屏2025-05-08 14.22.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055" y="9981565"/>
            <a:ext cx="4965700" cy="1498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9583" y="1304131"/>
            <a:ext cx="3326615" cy="4474555"/>
          </a:xfrm>
        </p:spPr>
        <p:txBody>
          <a:bodyPr/>
          <a:lstStyle/>
          <a:p>
            <a:r>
              <a:rPr lang="en-US" sz="2000" dirty="0"/>
              <a:t>Memetic algorithm</a:t>
            </a:r>
            <a:endParaRPr lang="en-US" sz="2000" dirty="0"/>
          </a:p>
          <a:p>
            <a:pPr lvl="1"/>
            <a:r>
              <a:rPr lang="en-US" sz="2000" dirty="0"/>
              <a:t>GA can be slow in convergency</a:t>
            </a:r>
            <a:endParaRPr lang="en-US" sz="2000" dirty="0"/>
          </a:p>
          <a:p>
            <a:pPr lvl="1"/>
            <a:r>
              <a:rPr lang="en-US" sz="2000" dirty="0"/>
              <a:t>Natural Evolution takes million years</a:t>
            </a:r>
            <a:endParaRPr lang="en-US" sz="2000" dirty="0"/>
          </a:p>
          <a:p>
            <a:pPr lvl="1"/>
            <a:r>
              <a:rPr lang="en-US" sz="2000" dirty="0"/>
              <a:t>GA + Local Search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of GA (1)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4411958" y="1348272"/>
            <a:ext cx="4263729" cy="4161455"/>
            <a:chOff x="4422121" y="1772816"/>
            <a:chExt cx="4263729" cy="4161455"/>
          </a:xfrm>
        </p:grpSpPr>
        <p:sp>
          <p:nvSpPr>
            <p:cNvPr id="6" name="Rounded Rectangle 1"/>
            <p:cNvSpPr>
              <a:spLocks noChangeArrowheads="1"/>
            </p:cNvSpPr>
            <p:nvPr/>
          </p:nvSpPr>
          <p:spPr bwMode="auto">
            <a:xfrm>
              <a:off x="5755667" y="2715957"/>
              <a:ext cx="1136650" cy="454025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Population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sp>
          <p:nvSpPr>
            <p:cNvPr id="9" name="Rounded Rectangle 2"/>
            <p:cNvSpPr>
              <a:spLocks noChangeArrowheads="1"/>
            </p:cNvSpPr>
            <p:nvPr/>
          </p:nvSpPr>
          <p:spPr bwMode="auto">
            <a:xfrm>
              <a:off x="5805530" y="4186790"/>
              <a:ext cx="1136650" cy="408143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Crossover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sp>
          <p:nvSpPr>
            <p:cNvPr id="10" name="Rounded Rectangle 3"/>
            <p:cNvSpPr>
              <a:spLocks noChangeArrowheads="1"/>
            </p:cNvSpPr>
            <p:nvPr/>
          </p:nvSpPr>
          <p:spPr bwMode="auto">
            <a:xfrm>
              <a:off x="5805530" y="4613505"/>
              <a:ext cx="1136650" cy="365374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Mutation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905894" y="2942969"/>
              <a:ext cx="1108047" cy="2683981"/>
              <a:chOff x="5218326" y="1825139"/>
              <a:chExt cx="1108047" cy="268398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H="1">
                <a:off x="5218326" y="4495613"/>
                <a:ext cx="110804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218326" y="1825139"/>
                <a:ext cx="1746" cy="2683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V="1">
                <a:off x="5218326" y="1825139"/>
                <a:ext cx="861422" cy="88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Diamond 10"/>
            <p:cNvSpPr>
              <a:spLocks noChangeArrowheads="1"/>
            </p:cNvSpPr>
            <p:nvPr/>
          </p:nvSpPr>
          <p:spPr bwMode="auto">
            <a:xfrm>
              <a:off x="7370975" y="2602614"/>
              <a:ext cx="1314875" cy="660400"/>
            </a:xfrm>
            <a:prstGeom prst="diamond">
              <a:avLst/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0" tIns="45720" rIns="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Stop?</a:t>
              </a:r>
              <a:endPara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sp>
          <p:nvSpPr>
            <p:cNvPr id="16" name="Rounded Rectangle 11"/>
            <p:cNvSpPr>
              <a:spLocks noChangeArrowheads="1"/>
            </p:cNvSpPr>
            <p:nvPr/>
          </p:nvSpPr>
          <p:spPr bwMode="auto">
            <a:xfrm>
              <a:off x="7533772" y="3770660"/>
              <a:ext cx="1008062" cy="454025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Output 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8006448" y="3282028"/>
              <a:ext cx="0" cy="461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4611778" y="5569146"/>
              <a:ext cx="1273997" cy="36512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replacement</a:t>
              </a:r>
              <a:endPara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6355420" y="3169983"/>
              <a:ext cx="0" cy="3162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6277680" y="2331033"/>
              <a:ext cx="1570358" cy="36512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initialisation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6323992" y="2262471"/>
              <a:ext cx="0" cy="461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5755667" y="4170194"/>
              <a:ext cx="1273999" cy="88069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6381594" y="3826750"/>
              <a:ext cx="0" cy="3162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6389970" y="5051337"/>
              <a:ext cx="0" cy="3162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4"/>
            <p:cNvSpPr>
              <a:spLocks noChangeArrowheads="1"/>
            </p:cNvSpPr>
            <p:nvPr/>
          </p:nvSpPr>
          <p:spPr bwMode="auto">
            <a:xfrm>
              <a:off x="5787095" y="5358658"/>
              <a:ext cx="1136650" cy="454025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C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hildren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6916607" y="2944251"/>
              <a:ext cx="4293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 Box 19"/>
            <p:cNvSpPr txBox="1">
              <a:spLocks noChangeArrowheads="1"/>
            </p:cNvSpPr>
            <p:nvPr/>
          </p:nvSpPr>
          <p:spPr bwMode="auto">
            <a:xfrm>
              <a:off x="5015507" y="3094759"/>
              <a:ext cx="786969" cy="36512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fitness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4990446" y="3363736"/>
              <a:ext cx="12872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ounded Rectangle 1"/>
            <p:cNvSpPr>
              <a:spLocks noChangeArrowheads="1"/>
            </p:cNvSpPr>
            <p:nvPr/>
          </p:nvSpPr>
          <p:spPr bwMode="auto">
            <a:xfrm>
              <a:off x="5558770" y="1772816"/>
              <a:ext cx="1570358" cy="560972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 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Encoding</a:t>
              </a:r>
              <a:endParaRPr lang="en-US" altLang="en-US" sz="1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503050405090304" pitchFamily="18" charset="0"/>
              </a:endParaRPr>
            </a:p>
            <a:p>
              <a:pPr lvl="0" algn="ctr" eaLnBrk="0" hangingPunct="0"/>
              <a:r>
                <a:rPr lang="en-US" altLang="en-US" sz="1600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(Chromosome)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cxnSp>
          <p:nvCxnSpPr>
            <p:cNvPr id="30" name="Straight Connector 29"/>
            <p:cNvCxnSpPr>
              <a:stCxn id="29" idx="1"/>
            </p:cNvCxnSpPr>
            <p:nvPr/>
          </p:nvCxnSpPr>
          <p:spPr>
            <a:xfrm flipH="1">
              <a:off x="5058764" y="2053302"/>
              <a:ext cx="5000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057100" y="2053302"/>
              <a:ext cx="0" cy="3162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Rounded Rectangle 1"/>
            <p:cNvSpPr>
              <a:spLocks noChangeArrowheads="1"/>
            </p:cNvSpPr>
            <p:nvPr/>
          </p:nvSpPr>
          <p:spPr bwMode="auto">
            <a:xfrm>
              <a:off x="4422121" y="2379868"/>
              <a:ext cx="1136650" cy="454025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Decoding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sp>
          <p:nvSpPr>
            <p:cNvPr id="33" name="Text Box 19"/>
            <p:cNvSpPr txBox="1">
              <a:spLocks noChangeArrowheads="1"/>
            </p:cNvSpPr>
            <p:nvPr/>
          </p:nvSpPr>
          <p:spPr bwMode="auto">
            <a:xfrm>
              <a:off x="6323992" y="3157436"/>
              <a:ext cx="1033453" cy="36512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 b="1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selection</a:t>
              </a:r>
              <a:endPara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sp>
          <p:nvSpPr>
            <p:cNvPr id="34" name="Rounded Rectangle 16"/>
            <p:cNvSpPr>
              <a:spLocks noChangeArrowheads="1"/>
            </p:cNvSpPr>
            <p:nvPr/>
          </p:nvSpPr>
          <p:spPr bwMode="auto">
            <a:xfrm>
              <a:off x="5787094" y="3507330"/>
              <a:ext cx="1242571" cy="365125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Mating pool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cxnSp>
          <p:nvCxnSpPr>
            <p:cNvPr id="35" name="Straight Connector 34"/>
            <p:cNvCxnSpPr>
              <a:stCxn id="32" idx="2"/>
            </p:cNvCxnSpPr>
            <p:nvPr/>
          </p:nvCxnSpPr>
          <p:spPr>
            <a:xfrm>
              <a:off x="4990446" y="2833893"/>
              <a:ext cx="0" cy="5298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6398885" y="4347960"/>
            <a:ext cx="2447271" cy="660401"/>
            <a:chOff x="2974006" y="4677979"/>
            <a:chExt cx="2712988" cy="660401"/>
          </a:xfrm>
        </p:grpSpPr>
        <p:cxnSp>
          <p:nvCxnSpPr>
            <p:cNvPr id="3" name="Straight Arrow Connector 2"/>
            <p:cNvCxnSpPr/>
            <p:nvPr/>
          </p:nvCxnSpPr>
          <p:spPr>
            <a:xfrm flipH="1">
              <a:off x="2974006" y="5085184"/>
              <a:ext cx="14401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4"/>
            <p:cNvSpPr>
              <a:spLocks noChangeArrowheads="1"/>
            </p:cNvSpPr>
            <p:nvPr/>
          </p:nvSpPr>
          <p:spPr bwMode="auto">
            <a:xfrm>
              <a:off x="4212920" y="4677979"/>
              <a:ext cx="1474074" cy="660401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503050405090304" pitchFamily="18" charset="0"/>
                </a:rPr>
                <a:t>Local Search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</p:grpSp>
      <p:pic>
        <p:nvPicPr>
          <p:cNvPr id="2" name="图片 1" descr="截屏2025-05-08 14.24.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" y="3933190"/>
            <a:ext cx="4000500" cy="2057400"/>
          </a:xfrm>
          <a:prstGeom prst="rect">
            <a:avLst/>
          </a:prstGeom>
        </p:spPr>
      </p:pic>
      <p:pic>
        <p:nvPicPr>
          <p:cNvPr id="36" name="图片 35" descr="截屏2025-05-08 14.24.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21705"/>
            <a:ext cx="4457700" cy="3136900"/>
          </a:xfrm>
          <a:prstGeom prst="rect">
            <a:avLst/>
          </a:prstGeom>
        </p:spPr>
      </p:pic>
      <p:pic>
        <p:nvPicPr>
          <p:cNvPr id="40" name="图片 39" descr="截屏2025-05-08 14.24.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02725"/>
            <a:ext cx="5245100" cy="144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>
          <a:xfrm>
            <a:off x="278992" y="1098979"/>
            <a:ext cx="5040560" cy="4814540"/>
          </a:xfrm>
        </p:spPr>
        <p:txBody>
          <a:bodyPr/>
          <a:lstStyle/>
          <a:p>
            <a:r>
              <a:rPr lang="en-US" dirty="0"/>
              <a:t>Coevolutionary Algorithm </a:t>
            </a:r>
            <a:endParaRPr lang="en-US" dirty="0"/>
          </a:p>
          <a:p>
            <a:pPr lvl="1"/>
            <a:r>
              <a:rPr lang="en-US" dirty="0"/>
              <a:t>M</a:t>
            </a:r>
            <a:r>
              <a:rPr lang="en-US" dirty="0"/>
              <a:t>ulti-species</a:t>
            </a:r>
            <a:r>
              <a:rPr lang="en-US" altLang="zh-CN" dirty="0"/>
              <a:t>/multi-population</a:t>
            </a:r>
            <a:endParaRPr lang="en-US" altLang="zh-CN" dirty="0"/>
          </a:p>
          <a:p>
            <a:pPr lvl="2"/>
            <a:r>
              <a:rPr lang="en-US" altLang="zh-CN" dirty="0"/>
              <a:t>e.g. prey/predator</a:t>
            </a:r>
            <a:endParaRPr lang="en-US" altLang="zh-CN" dirty="0"/>
          </a:p>
          <a:p>
            <a:pPr lvl="2"/>
            <a:r>
              <a:rPr lang="en-US" altLang="zh-CN" dirty="0"/>
              <a:t>Team works</a:t>
            </a:r>
            <a:endParaRPr lang="en-US" altLang="zh-CN" dirty="0"/>
          </a:p>
          <a:p>
            <a:pPr lvl="1"/>
            <a:r>
              <a:rPr lang="en-US" dirty="0"/>
              <a:t>Populations can be either</a:t>
            </a:r>
            <a:endParaRPr lang="en-US" dirty="0"/>
          </a:p>
          <a:p>
            <a:pPr lvl="2"/>
            <a:r>
              <a:rPr lang="en-US" dirty="0"/>
              <a:t>Competitive</a:t>
            </a:r>
            <a:endParaRPr lang="en-US" dirty="0"/>
          </a:p>
          <a:p>
            <a:pPr lvl="2"/>
            <a:r>
              <a:rPr lang="en-US" dirty="0"/>
              <a:t>Cooperative </a:t>
            </a:r>
            <a:endParaRPr lang="en-US" dirty="0"/>
          </a:p>
          <a:p>
            <a:pPr lvl="1"/>
            <a:r>
              <a:rPr lang="en-US" dirty="0"/>
              <a:t>The fitnesses of populations are closely related but not same. 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of GA (2)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968044" y="2594154"/>
            <a:ext cx="1152128" cy="72008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Population1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(fitness 1)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16216" y="1326776"/>
            <a:ext cx="1152128" cy="72008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Population2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(fitness 2)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516216" y="3967546"/>
            <a:ext cx="1152128" cy="72008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Population </a:t>
            </a:r>
            <a:r>
              <a:rPr lang="en-US" sz="1400" i="1" dirty="0">
                <a:solidFill>
                  <a:schemeClr val="tx1"/>
                </a:solidFill>
              </a:rPr>
              <a:t>n</a:t>
            </a:r>
            <a:endParaRPr lang="en-US" sz="1400" i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(fitness </a:t>
            </a:r>
            <a:r>
              <a:rPr lang="en-US" sz="1400" i="1" dirty="0">
                <a:solidFill>
                  <a:schemeClr val="tx1"/>
                </a:solidFill>
              </a:rPr>
              <a:t>n</a:t>
            </a:r>
            <a:r>
              <a:rPr lang="en-US" sz="1400" dirty="0">
                <a:solidFill>
                  <a:schemeClr val="tx1"/>
                </a:solidFill>
              </a:rPr>
              <a:t>)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938374" y="2605339"/>
            <a:ext cx="1008062" cy="72008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…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436834" y="2405396"/>
            <a:ext cx="1231510" cy="109759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Centre Environment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6120172" y="2815418"/>
            <a:ext cx="367883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7605337" y="2857367"/>
            <a:ext cx="367883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Up-Down Arrow 15"/>
          <p:cNvSpPr/>
          <p:nvPr/>
        </p:nvSpPr>
        <p:spPr>
          <a:xfrm>
            <a:off x="6984268" y="2058886"/>
            <a:ext cx="236342" cy="34651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Up-Down Arrow 16"/>
          <p:cNvSpPr/>
          <p:nvPr/>
        </p:nvSpPr>
        <p:spPr>
          <a:xfrm>
            <a:off x="6984268" y="3574950"/>
            <a:ext cx="236342" cy="34651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950" y="1358265"/>
            <a:ext cx="63366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多个种群（</a:t>
            </a:r>
            <a:r>
              <a:rPr lang="en-US" altLang="zh-CN">
                <a:highlight>
                  <a:srgbClr val="FFFF00"/>
                </a:highlight>
              </a:rPr>
              <a:t>populations</a:t>
            </a:r>
            <a:r>
              <a:rPr lang="zh-CN" altLang="en-US">
                <a:highlight>
                  <a:srgbClr val="FFFF00"/>
                </a:highlight>
              </a:rPr>
              <a:t>）共同进化，适应一个共享或相互影响的</a:t>
            </a:r>
            <a:r>
              <a:rPr lang="en-US" altLang="zh-CN">
                <a:highlight>
                  <a:srgbClr val="FFFF00"/>
                </a:highlight>
              </a:rPr>
              <a:t>“</a:t>
            </a:r>
            <a:r>
              <a:rPr lang="zh-CN" altLang="en-US">
                <a:highlight>
                  <a:srgbClr val="FFFF00"/>
                </a:highlight>
              </a:rPr>
              <a:t>环境</a:t>
            </a:r>
            <a:r>
              <a:rPr lang="en-US" altLang="zh-CN">
                <a:highlight>
                  <a:srgbClr val="FFFF00"/>
                </a:highlight>
              </a:rPr>
              <a:t>”</a:t>
            </a:r>
            <a:r>
              <a:rPr lang="zh-CN" altLang="en-US">
                <a:highlight>
                  <a:srgbClr val="FFFF00"/>
                </a:highlight>
              </a:rPr>
              <a:t>。</a:t>
            </a:r>
            <a:endParaRPr lang="zh-CN" altLang="en-US">
              <a:highlight>
                <a:srgbClr val="FFFF00"/>
              </a:highlight>
            </a:endParaRPr>
          </a:p>
        </p:txBody>
      </p:sp>
      <p:pic>
        <p:nvPicPr>
          <p:cNvPr id="7" name="图片 6" descr="截屏2025-05-08 14.27.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13755"/>
            <a:ext cx="5930900" cy="4330700"/>
          </a:xfrm>
          <a:prstGeom prst="rect">
            <a:avLst/>
          </a:prstGeom>
        </p:spPr>
      </p:pic>
      <p:pic>
        <p:nvPicPr>
          <p:cNvPr id="12" name="图片 11" descr="截屏2025-05-08 14.28.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60965"/>
            <a:ext cx="7099300" cy="2082800"/>
          </a:xfrm>
          <a:prstGeom prst="rect">
            <a:avLst/>
          </a:prstGeom>
        </p:spPr>
      </p:pic>
      <p:pic>
        <p:nvPicPr>
          <p:cNvPr id="18" name="图片 17" descr="截屏2025-05-08 14.28.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65" y="10774045"/>
            <a:ext cx="5461000" cy="1854200"/>
          </a:xfrm>
          <a:prstGeom prst="rect">
            <a:avLst/>
          </a:prstGeom>
        </p:spPr>
      </p:pic>
      <p:pic>
        <p:nvPicPr>
          <p:cNvPr id="19" name="图片 18" descr="截屏2025-05-08 14.28.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245" y="5373370"/>
            <a:ext cx="5070475" cy="12020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“平安好医生”的图片搜索结果">
            <a:hlinkClick r:id="rId1"/>
          </p:cNvPr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758113" y="0"/>
            <a:ext cx="1385887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0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65126" y="955675"/>
            <a:ext cx="1998934" cy="172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ounded Rectangle 85"/>
          <p:cNvSpPr/>
          <p:nvPr/>
        </p:nvSpPr>
        <p:spPr bwMode="auto">
          <a:xfrm>
            <a:off x="6064558" y="3987317"/>
            <a:ext cx="2125662" cy="827087"/>
          </a:xfrm>
          <a:prstGeom prst="round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buFont typeface="Arial" panose="020B0604020202090204" pitchFamily="34" charset="0"/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提高在线问诊容量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Font typeface="Arial" panose="020B0604020202090204" pitchFamily="34" charset="0"/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Increase online query Capacity</a:t>
            </a:r>
            <a:endParaRPr lang="en-GB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Rounded Rectangle 27"/>
          <p:cNvSpPr/>
          <p:nvPr/>
        </p:nvSpPr>
        <p:spPr bwMode="auto">
          <a:xfrm>
            <a:off x="3815070" y="3987317"/>
            <a:ext cx="2182813" cy="827087"/>
          </a:xfrm>
          <a:prstGeom prst="round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buFont typeface="Arial" panose="020B0604020202090204" pitchFamily="34" charset="0"/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减少人工介入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Font typeface="Arial" panose="020B0604020202090204" pitchFamily="34" charset="0"/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Reduce human-labor action</a:t>
            </a:r>
            <a:endParaRPr lang="en-GB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Striped Right Arrow 32"/>
          <p:cNvSpPr/>
          <p:nvPr/>
        </p:nvSpPr>
        <p:spPr bwMode="auto">
          <a:xfrm rot="5400000">
            <a:off x="5697051" y="3402941"/>
            <a:ext cx="788988" cy="387350"/>
          </a:xfrm>
          <a:prstGeom prst="stripedRightArrow">
            <a:avLst/>
          </a:prstGeom>
          <a:solidFill>
            <a:srgbClr val="0070C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 sz="2400" baseline="-25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Picture 3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45158" y="1229242"/>
            <a:ext cx="56388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1" descr="G:\Personal\筹 经济实验室\5d7bc1426b7f0a5d06e8de53a50e15dd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81591" y="2845474"/>
            <a:ext cx="1977943" cy="14834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528" y="15115"/>
            <a:ext cx="7866692" cy="893605"/>
          </a:xfrm>
        </p:spPr>
        <p:txBody>
          <a:bodyPr>
            <a:normAutofit fontScale="90000"/>
          </a:bodyPr>
          <a:lstStyle/>
          <a:p>
            <a:r>
              <a:rPr lang="en-US" dirty="0"/>
              <a:t>GP for RegEx Based Medical Text Classifier (1)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quarter" idx="2"/>
          </p:nvPr>
        </p:nvPicPr>
        <p:blipFill>
          <a:blip r:embed="rId1"/>
          <a:stretch>
            <a:fillRect/>
          </a:stretch>
        </p:blipFill>
        <p:spPr>
          <a:xfrm>
            <a:off x="5443443" y="1029040"/>
            <a:ext cx="2925441" cy="515107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 for RegEx Based Medical Text Classifier (2)</a:t>
            </a:r>
            <a:endParaRPr lang="en-US" dirty="0"/>
          </a:p>
        </p:txBody>
      </p:sp>
      <p:graphicFrame>
        <p:nvGraphicFramePr>
          <p:cNvPr id="7" name="图示 2"/>
          <p:cNvGraphicFramePr/>
          <p:nvPr/>
        </p:nvGraphicFramePr>
        <p:xfrm>
          <a:off x="827584" y="1246746"/>
          <a:ext cx="3024336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图片 5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48308" y="1281634"/>
            <a:ext cx="757808" cy="757808"/>
          </a:xfrm>
          <a:prstGeom prst="rect">
            <a:avLst/>
          </a:prstGeom>
        </p:spPr>
      </p:pic>
      <p:pic>
        <p:nvPicPr>
          <p:cNvPr id="9" name="图片 7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3862500" y="4410198"/>
            <a:ext cx="757808" cy="757808"/>
          </a:xfrm>
          <a:prstGeom prst="rect">
            <a:avLst/>
          </a:prstGeom>
        </p:spPr>
      </p:pic>
      <p:pic>
        <p:nvPicPr>
          <p:cNvPr id="10" name="图片 8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342392" y="3352118"/>
            <a:ext cx="757808" cy="757808"/>
          </a:xfrm>
          <a:prstGeom prst="rect">
            <a:avLst/>
          </a:prstGeom>
        </p:spPr>
      </p:pic>
      <p:pic>
        <p:nvPicPr>
          <p:cNvPr id="11" name="图片 9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09455" y="5346302"/>
            <a:ext cx="757808" cy="757808"/>
          </a:xfrm>
          <a:prstGeom prst="rect">
            <a:avLst/>
          </a:prstGeom>
        </p:spPr>
      </p:pic>
      <p:pic>
        <p:nvPicPr>
          <p:cNvPr id="12" name="图片 12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3528488" y="2321966"/>
            <a:ext cx="726218" cy="726218"/>
          </a:xfrm>
          <a:prstGeom prst="rect">
            <a:avLst/>
          </a:prstGeom>
        </p:spPr>
      </p:pic>
      <p:pic>
        <p:nvPicPr>
          <p:cNvPr id="13" name="图片 13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3970049" y="5453893"/>
            <a:ext cx="726218" cy="7262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4110</Words>
  <Application>WPS 演示</Application>
  <PresentationFormat>On-screen Show (4:3)</PresentationFormat>
  <Paragraphs>276</Paragraphs>
  <Slides>16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44" baseType="lpstr">
      <vt:lpstr>Arial</vt:lpstr>
      <vt:lpstr>宋体</vt:lpstr>
      <vt:lpstr>Wingdings</vt:lpstr>
      <vt:lpstr>Times New Roman</vt:lpstr>
      <vt:lpstr>汉仪书宋二KW</vt:lpstr>
      <vt:lpstr>Verdana</vt:lpstr>
      <vt:lpstr>Verdana</vt:lpstr>
      <vt:lpstr>宋体</vt:lpstr>
      <vt:lpstr>Calibri</vt:lpstr>
      <vt:lpstr>Helvetica Neue</vt:lpstr>
      <vt:lpstr>DengXian</vt:lpstr>
      <vt:lpstr>微软雅黑</vt:lpstr>
      <vt:lpstr>汉仪旗黑</vt:lpstr>
      <vt:lpstr>Times</vt:lpstr>
      <vt:lpstr>Arial Unicode MS</vt:lpstr>
      <vt:lpstr>LMSans10-Regular-Identity-H</vt:lpstr>
      <vt:lpstr>Thonburi</vt:lpstr>
      <vt:lpstr>LMSans10-Oblique-Identity-H</vt:lpstr>
      <vt:lpstr>宋体</vt:lpstr>
      <vt:lpstr>Arial Unicode MS</vt:lpstr>
      <vt:lpstr>汉仪中等线KW</vt:lpstr>
      <vt:lpstr>DengXian</vt:lpstr>
      <vt:lpstr>LMSans10-Oblique-Identity-H</vt:lpstr>
      <vt:lpstr>LMSans10-Regular-Identity-H</vt:lpstr>
      <vt:lpstr>微软雅黑</vt:lpstr>
      <vt:lpstr>苹方-简</vt:lpstr>
      <vt:lpstr>Default Design</vt:lpstr>
      <vt:lpstr>MSPhotoEd.3</vt:lpstr>
      <vt:lpstr>PowerPoint 演示文稿</vt:lpstr>
      <vt:lpstr>In this lecture</vt:lpstr>
      <vt:lpstr>Summary of EA &amp;  Parameter Tuning</vt:lpstr>
      <vt:lpstr>EAs – Features (I)</vt:lpstr>
      <vt:lpstr>EAs – Features II</vt:lpstr>
      <vt:lpstr>Extensions of GA (1)</vt:lpstr>
      <vt:lpstr>Extensions of GA (2)</vt:lpstr>
      <vt:lpstr>GP for RegEx Based Medical Text Classifier (1)</vt:lpstr>
      <vt:lpstr>GP for RegEx Based Medical Text Classifier (2)</vt:lpstr>
      <vt:lpstr>GP for RegEx Based Medical Text Classifier (3)</vt:lpstr>
      <vt:lpstr>GP for RegEx Based Medical Text Classifier (4)</vt:lpstr>
      <vt:lpstr>GP for RegEx Based Medical Text Classifier (5)</vt:lpstr>
      <vt:lpstr>GP for RegEx Based Medical Text Classifier (6)</vt:lpstr>
      <vt:lpstr>Results</vt:lpstr>
      <vt:lpstr>PowerPoint 演示文稿</vt:lpstr>
      <vt:lpstr>The next lecture</vt:lpstr>
    </vt:vector>
  </TitlesOfParts>
  <Company>CSiT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--</dc:creator>
  <cp:lastModifiedBy>.张鱼洋</cp:lastModifiedBy>
  <cp:revision>875</cp:revision>
  <dcterms:created xsi:type="dcterms:W3CDTF">2025-05-08T06:47:01Z</dcterms:created>
  <dcterms:modified xsi:type="dcterms:W3CDTF">2025-05-08T06:47:01Z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91A381491AF3C20E56431C6876CF2D0E_42</vt:lpwstr>
  </property>
  <property fmtid="{D5CDD505-2E9C-101B-9397-08002B2CF9AE}" pid="3" name="KSOProductBuildVer">
    <vt:lpwstr>2052-6.14.0.8924</vt:lpwstr>
  </property>
</Properties>
</file>